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3" r:id="rId3"/>
    <p:sldId id="281" r:id="rId4"/>
    <p:sldId id="282" r:id="rId5"/>
    <p:sldId id="293" r:id="rId6"/>
    <p:sldId id="264" r:id="rId7"/>
    <p:sldId id="283" r:id="rId8"/>
    <p:sldId id="265" r:id="rId9"/>
    <p:sldId id="266" r:id="rId10"/>
    <p:sldId id="284" r:id="rId11"/>
    <p:sldId id="291" r:id="rId12"/>
    <p:sldId id="269" r:id="rId13"/>
    <p:sldId id="294" r:id="rId14"/>
    <p:sldId id="285" r:id="rId15"/>
    <p:sldId id="286" r:id="rId16"/>
    <p:sldId id="295" r:id="rId17"/>
    <p:sldId id="287" r:id="rId18"/>
    <p:sldId id="288" r:id="rId19"/>
    <p:sldId id="289" r:id="rId20"/>
    <p:sldId id="290" r:id="rId21"/>
    <p:sldId id="267" r:id="rId22"/>
    <p:sldId id="292" r:id="rId23"/>
    <p:sldId id="268" r:id="rId24"/>
    <p:sldId id="270" r:id="rId25"/>
    <p:sldId id="271" r:id="rId26"/>
    <p:sldId id="272" r:id="rId27"/>
    <p:sldId id="274" r:id="rId28"/>
    <p:sldId id="275" r:id="rId29"/>
    <p:sldId id="277" r:id="rId30"/>
    <p:sldId id="278" r:id="rId31"/>
    <p:sldId id="280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84115" autoAdjust="0"/>
  </p:normalViewPr>
  <p:slideViewPr>
    <p:cSldViewPr>
      <p:cViewPr>
        <p:scale>
          <a:sx n="70" d="100"/>
          <a:sy n="70" d="100"/>
        </p:scale>
        <p:origin x="-451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C7F0A-7802-4988-BB8C-F9974FEA20B5}" type="datetimeFigureOut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6C4D-FC3C-4441-AB39-E00876DB4E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100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76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58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021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56C4D-FC3C-4441-AB39-E00876DB4EB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25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65E9-98C7-4FA9-BD87-0A332E00662A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83BB-68CB-4F8B-9877-22A8EE8770C7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1544-EC08-42E1-B318-C4FF4CCBF35E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B039-A189-4BAC-B7F6-33A186DA6885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7B71-10E4-473D-B300-0C4D87685C59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653F7-116A-422E-9B1E-7146B4AB4476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DFE9-2804-4337-9DF8-DB7C5013546A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1A10-50A0-40D0-8F8F-6DDF4080DA6F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B957-F544-45F0-A6F0-EB3E4875BA67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B84B-6B7B-412A-B18D-E61A680481F9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FDDE-2074-400E-92DA-DFC94F03975C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A78E9-91B4-4509-9ACD-D7157D7DEE62}" type="datetime1">
              <a:rPr lang="zh-TW" altLang="en-US" smtClean="0"/>
              <a:t>2012/4/2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ational_Basketball_Associ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National_Basketball_Associ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59432" y="1437427"/>
            <a:ext cx="9971992" cy="1650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Statistical source expansion for question answering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4348717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solidFill>
                  <a:schemeClr val="bg1">
                    <a:lumMod val="75000"/>
                  </a:schemeClr>
                </a:solidFill>
              </a:rPr>
              <a:t>CIKM’11</a:t>
            </a:r>
            <a:endParaRPr lang="en-US" altLang="zh-TW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Advisor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kumimoji="1" lang="en-US" altLang="zh-TW" sz="3600" dirty="0" err="1">
                <a:solidFill>
                  <a:schemeClr val="bg1">
                    <a:lumMod val="75000"/>
                  </a:schemeClr>
                </a:solidFill>
              </a:rPr>
              <a:t>Jia</a:t>
            </a:r>
            <a:r>
              <a:rPr kumimoji="1" lang="en-US" altLang="zh-TW" sz="3600" dirty="0">
                <a:solidFill>
                  <a:schemeClr val="bg1">
                    <a:lumMod val="75000"/>
                  </a:schemeClr>
                </a:solidFill>
              </a:rPr>
              <a:t> Ling, </a:t>
            </a:r>
            <a:r>
              <a:rPr kumimoji="1" lang="en-US" altLang="zh-TW" sz="3600" dirty="0" err="1" smtClean="0">
                <a:solidFill>
                  <a:schemeClr val="bg1">
                    <a:lumMod val="75000"/>
                  </a:schemeClr>
                </a:solidFill>
              </a:rPr>
              <a:t>Koh</a:t>
            </a:r>
            <a:endParaRPr lang="zh-TW" altLang="zh-TW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Speaker</a:t>
            </a:r>
            <a:r>
              <a:rPr lang="zh-TW" altLang="en-US" sz="3600" dirty="0">
                <a:solidFill>
                  <a:schemeClr val="bg1">
                    <a:lumMod val="75000"/>
                  </a:schemeClr>
                </a:solidFill>
              </a:rPr>
              <a:t>：</a:t>
            </a:r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SHENG HONG, CHUNG 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6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Retrieval &amp;&amp; Extraction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Extraction</a:t>
            </a:r>
          </a:p>
          <a:p>
            <a:pPr lvl="1"/>
            <a:r>
              <a:rPr lang="en-US" altLang="zh-TW" dirty="0" smtClean="0"/>
              <a:t>Markup-based </a:t>
            </a:r>
            <a:r>
              <a:rPr lang="en-US" altLang="zh-TW" dirty="0"/>
              <a:t>nugget </a:t>
            </a:r>
            <a:r>
              <a:rPr lang="en-US" altLang="zh-TW" dirty="0" err="1"/>
              <a:t>v.s</a:t>
            </a:r>
            <a:r>
              <a:rPr lang="en-US" altLang="zh-TW" dirty="0"/>
              <a:t> sentence-based nugget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171684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338835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Jeremy </a:t>
            </a:r>
            <a:r>
              <a:rPr lang="en-US" altLang="zh-TW" dirty="0" err="1"/>
              <a:t>Shu</a:t>
            </a:r>
            <a:r>
              <a:rPr lang="en-US" altLang="zh-TW" dirty="0"/>
              <a:t>-How Lin (born August 23, 1988) is an American professional basketball player with the New York Knicks of the National</a:t>
            </a:r>
            <a:r>
              <a:rPr lang="en-US" altLang="zh-TW" dirty="0">
                <a:hlinkClick r:id="rId2" tooltip="National Basketball Association"/>
              </a:rPr>
              <a:t> </a:t>
            </a:r>
            <a:r>
              <a:rPr lang="en-US" altLang="zh-TW" dirty="0"/>
              <a:t>Basketball Association (NBA). After receiving no athletic scholarship offers out of high school and being undrafted out of college, the 2010 Harvard University graduate reached a partially guaranteed contract deal later that year with his hometown Golden State Warriors.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296144" y="3019018"/>
            <a:ext cx="154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Markup-based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88225" y="2993320"/>
            <a:ext cx="168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Sentence-based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42455" y="33626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Jeremy </a:t>
            </a:r>
            <a:r>
              <a:rPr lang="en-US" altLang="zh-TW" dirty="0" err="1"/>
              <a:t>Shu</a:t>
            </a:r>
            <a:r>
              <a:rPr lang="en-US" altLang="zh-TW" dirty="0"/>
              <a:t>-How Lin (born August 23, 1988) is an American professional basketball player with the New York Knicks of the National</a:t>
            </a:r>
            <a:r>
              <a:rPr lang="en-US" altLang="zh-TW" dirty="0">
                <a:hlinkClick r:id="rId2" tooltip="National Basketball Association"/>
              </a:rPr>
              <a:t> </a:t>
            </a:r>
            <a:r>
              <a:rPr lang="en-US" altLang="zh-TW" dirty="0"/>
              <a:t>Basketball Association (NBA).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After </a:t>
            </a:r>
            <a:r>
              <a:rPr lang="en-US" altLang="zh-TW" dirty="0"/>
              <a:t>receiving no athletic scholarship offers out of high school and being undrafted out of college, the 2010 Harvard University graduate reached a partially guaranteed contract deal later that year with his hometown Golden State Warriors.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77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Approach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7" y="1777008"/>
            <a:ext cx="8949395" cy="3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4932040" y="1628800"/>
            <a:ext cx="2160240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5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36"/>
            <a:ext cx="8486715" cy="67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7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667507" y="825565"/>
            <a:ext cx="1298471" cy="4195786"/>
            <a:chOff x="1231051" y="620688"/>
            <a:chExt cx="1728192" cy="5832648"/>
          </a:xfrm>
        </p:grpSpPr>
        <p:sp>
          <p:nvSpPr>
            <p:cNvPr id="7" name="矩形 6"/>
            <p:cNvSpPr/>
            <p:nvPr/>
          </p:nvSpPr>
          <p:spPr>
            <a:xfrm>
              <a:off x="1231051" y="620688"/>
              <a:ext cx="1728192" cy="58326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1540854" y="764803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Document"/>
            <p:cNvSpPr>
              <a:spLocks noEditPoints="1" noChangeArrowheads="1"/>
            </p:cNvSpPr>
            <p:nvPr/>
          </p:nvSpPr>
          <p:spPr bwMode="auto">
            <a:xfrm>
              <a:off x="1540854" y="2401607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1540854" y="4910536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845734" y="3767868"/>
              <a:ext cx="428407" cy="171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.</a:t>
              </a:r>
            </a:p>
            <a:p>
              <a:r>
                <a:rPr lang="en-US" altLang="zh-TW" dirty="0"/>
                <a:t>.</a:t>
              </a:r>
              <a:endParaRPr lang="en-US" altLang="zh-TW" dirty="0" smtClean="0"/>
            </a:p>
            <a:p>
              <a:endParaRPr lang="zh-TW" altLang="en-US" dirty="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748152" y="412837"/>
            <a:ext cx="108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</a:t>
            </a:r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875461" y="798156"/>
            <a:ext cx="7318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剪去單一角落矩形 13"/>
          <p:cNvSpPr/>
          <p:nvPr/>
        </p:nvSpPr>
        <p:spPr>
          <a:xfrm>
            <a:off x="4645791" y="562568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3948197" y="1446322"/>
            <a:ext cx="659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9" idx="2"/>
          </p:cNvCxnSpPr>
          <p:nvPr/>
        </p:nvCxnSpPr>
        <p:spPr>
          <a:xfrm>
            <a:off x="3877847" y="2054070"/>
            <a:ext cx="726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8" idx="3"/>
          </p:cNvCxnSpPr>
          <p:nvPr/>
        </p:nvCxnSpPr>
        <p:spPr>
          <a:xfrm>
            <a:off x="1649655" y="1388944"/>
            <a:ext cx="9819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2465746" y="692228"/>
            <a:ext cx="1409051" cy="1562343"/>
            <a:chOff x="1685042" y="409206"/>
            <a:chExt cx="1409051" cy="1562343"/>
          </a:xfrm>
        </p:grpSpPr>
        <p:sp>
          <p:nvSpPr>
            <p:cNvPr id="19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4429611" y="2853422"/>
                <a:ext cx="4859985" cy="851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err="1" smtClean="0"/>
                  <a:t>TopicLRSeed</a:t>
                </a:r>
                <a:r>
                  <a:rPr lang="en-US" altLang="zh-TW" sz="1600" dirty="0" smtClean="0"/>
                  <a:t> =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𝑃𝑒𝑟𝑐𝑒𝑛𝑡𝑎𝑔𝑒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𝑛𝑢𝑔𝑔𝑒𝑡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𝑡𝑒𝑟𝑚𝑠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𝑠𝑒𝑒𝑑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𝑑𝑜𝑢𝑐𝑢𝑚𝑒𝑛𝑡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𝑃𝑒𝑟𝑐𝑒𝑛𝑡𝑎𝑔𝑒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𝑛𝑢𝑔𝑔𝑒𝑡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𝑡𝑒𝑟𝑚𝑠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𝑖𝑛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𝑤h𝑜𝑙𝑒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𝑑𝑜𝑐𝑢𝑚𝑒𝑛𝑡𝑠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 )</m:t>
                          </m:r>
                        </m:den>
                      </m:f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611" y="2853422"/>
                <a:ext cx="4859985" cy="851259"/>
              </a:xfrm>
              <a:prstGeom prst="rect">
                <a:avLst/>
              </a:prstGeom>
              <a:blipFill rotWithShape="1">
                <a:blip r:embed="rId2"/>
                <a:stretch>
                  <a:fillRect l="-753" t="-2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剪去單一角落矩形 21"/>
          <p:cNvSpPr/>
          <p:nvPr/>
        </p:nvSpPr>
        <p:spPr>
          <a:xfrm>
            <a:off x="4645791" y="1226917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23" name="剪去單一角落矩形 22"/>
          <p:cNvSpPr/>
          <p:nvPr/>
        </p:nvSpPr>
        <p:spPr>
          <a:xfrm>
            <a:off x="4645791" y="1867333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24" name="矩形 23"/>
          <p:cNvSpPr/>
          <p:nvPr/>
        </p:nvSpPr>
        <p:spPr>
          <a:xfrm>
            <a:off x="4572185" y="391065"/>
            <a:ext cx="1105070" cy="791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91871" y="673866"/>
            <a:ext cx="1553084" cy="1332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287978" y="445315"/>
            <a:ext cx="2057527" cy="47974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4487433" y="4589520"/>
                <a:ext cx="4493025" cy="730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TopicLRNugget =</a:t>
                </a:r>
              </a:p>
              <a:p>
                <a:r>
                  <a:rPr lang="en-US" altLang="zh-TW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/>
                          </a:rPr>
                          <m:t>𝑃𝑒𝑟𝑐𝑒𝑛𝑡𝑎𝑔𝑒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i="1">
                            <a:latin typeface="Cambria Math"/>
                          </a:rPr>
                          <m:t>𝑛𝑢𝑔𝑔𝑒𝑡</m:t>
                        </m:r>
                        <m:r>
                          <a:rPr lang="en-US" altLang="zh-TW" sz="1600" i="1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𝑡𝑒𝑟𝑚𝑠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𝑤𝑒𝑏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𝑑𝑜𝑐𝑢𝑚𝑒𝑛𝑡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1600" i="1">
                            <a:latin typeface="Cambria Math"/>
                          </a:rPr>
                          <m:t>𝑃𝑒𝑟𝑐𝑒𝑛𝑡𝑎𝑔𝑒</m:t>
                        </m:r>
                        <m:r>
                          <a:rPr lang="en-US" altLang="zh-TW" sz="1600" i="1">
                            <a:latin typeface="Cambria Math"/>
                          </a:rPr>
                          <m:t>(</m:t>
                        </m:r>
                        <m:r>
                          <a:rPr lang="en-US" altLang="zh-TW" sz="1600" i="1">
                            <a:latin typeface="Cambria Math"/>
                          </a:rPr>
                          <m:t>𝑛𝑢𝑔𝑔𝑒𝑡</m:t>
                        </m:r>
                        <m:r>
                          <a:rPr lang="en-US" altLang="zh-TW" sz="1600" i="1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𝑡𝑒𝑟𝑚𝑠</m:t>
                        </m:r>
                        <m:r>
                          <a:rPr lang="en-US" altLang="zh-TW" sz="1600" i="1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𝑖𝑛</m:t>
                        </m:r>
                        <m:r>
                          <a:rPr lang="en-US" altLang="zh-TW" sz="1600" i="1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𝑑𝑖𝑓𝑓𝑒𝑟𝑒𝑛𝑡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𝑤𝑒𝑏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𝑑𝑜𝑐𝑢𝑚𝑒𝑛𝑡𝑠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33" y="4589520"/>
                <a:ext cx="4493025" cy="730777"/>
              </a:xfrm>
              <a:prstGeom prst="rect">
                <a:avLst/>
              </a:prstGeom>
              <a:blipFill rotWithShape="1">
                <a:blip r:embed="rId3"/>
                <a:stretch>
                  <a:fillRect l="-678" t="-2500"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/>
          <p:cNvCxnSpPr/>
          <p:nvPr/>
        </p:nvCxnSpPr>
        <p:spPr>
          <a:xfrm>
            <a:off x="1701359" y="2669309"/>
            <a:ext cx="9466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/>
          <p:cNvGrpSpPr/>
          <p:nvPr/>
        </p:nvGrpSpPr>
        <p:grpSpPr>
          <a:xfrm>
            <a:off x="2482112" y="2476649"/>
            <a:ext cx="1409051" cy="1562343"/>
            <a:chOff x="1685042" y="409206"/>
            <a:chExt cx="1409051" cy="1562343"/>
          </a:xfrm>
        </p:grpSpPr>
        <p:sp>
          <p:nvSpPr>
            <p:cNvPr id="30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cxnSp>
        <p:nvCxnSpPr>
          <p:cNvPr id="32" name="直線單箭頭接點 31"/>
          <p:cNvCxnSpPr>
            <a:stCxn id="10" idx="3"/>
          </p:cNvCxnSpPr>
          <p:nvPr/>
        </p:nvCxnSpPr>
        <p:spPr>
          <a:xfrm>
            <a:off x="1649655" y="4371227"/>
            <a:ext cx="1033662" cy="650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群組 32"/>
          <p:cNvGrpSpPr/>
          <p:nvPr/>
        </p:nvGrpSpPr>
        <p:grpSpPr>
          <a:xfrm>
            <a:off x="2517450" y="4324635"/>
            <a:ext cx="1409051" cy="1562343"/>
            <a:chOff x="1685042" y="409206"/>
            <a:chExt cx="1409051" cy="1562343"/>
          </a:xfrm>
        </p:grpSpPr>
        <p:sp>
          <p:nvSpPr>
            <p:cNvPr id="34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sp>
        <p:nvSpPr>
          <p:cNvPr id="36" name="矩形 35"/>
          <p:cNvSpPr/>
          <p:nvPr/>
        </p:nvSpPr>
        <p:spPr>
          <a:xfrm>
            <a:off x="4512652" y="260648"/>
            <a:ext cx="1224136" cy="940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2465746" y="555171"/>
            <a:ext cx="1572854" cy="1839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2345505" y="260649"/>
            <a:ext cx="1932251" cy="60194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2700089" y="260648"/>
            <a:ext cx="117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Expansion</a:t>
            </a:r>
            <a:endParaRPr lang="zh-TW" altLang="en-US" dirty="0"/>
          </a:p>
        </p:txBody>
      </p:sp>
      <p:cxnSp>
        <p:nvCxnSpPr>
          <p:cNvPr id="41" name="直線單箭頭接點 40"/>
          <p:cNvCxnSpPr/>
          <p:nvPr/>
        </p:nvCxnSpPr>
        <p:spPr>
          <a:xfrm flipV="1">
            <a:off x="6169723" y="2669309"/>
            <a:ext cx="766953" cy="41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7068790" y="2434778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seedPer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  <p:cxnSp>
        <p:nvCxnSpPr>
          <p:cNvPr id="43" name="直線單箭頭接點 42"/>
          <p:cNvCxnSpPr/>
          <p:nvPr/>
        </p:nvCxnSpPr>
        <p:spPr>
          <a:xfrm>
            <a:off x="6169723" y="3709084"/>
            <a:ext cx="925233" cy="292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7094956" y="3838978"/>
            <a:ext cx="93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corPer</a:t>
            </a:r>
            <a:r>
              <a:rPr lang="en-US" altLang="zh-TW" dirty="0" smtClean="0"/>
              <a:t>()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38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2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grpSp>
        <p:nvGrpSpPr>
          <p:cNvPr id="22" name="群組 21"/>
          <p:cNvGrpSpPr/>
          <p:nvPr/>
        </p:nvGrpSpPr>
        <p:grpSpPr>
          <a:xfrm>
            <a:off x="667507" y="825565"/>
            <a:ext cx="1298471" cy="4195786"/>
            <a:chOff x="1231051" y="620688"/>
            <a:chExt cx="1728192" cy="5832648"/>
          </a:xfrm>
        </p:grpSpPr>
        <p:sp>
          <p:nvSpPr>
            <p:cNvPr id="5" name="矩形 4"/>
            <p:cNvSpPr/>
            <p:nvPr/>
          </p:nvSpPr>
          <p:spPr>
            <a:xfrm>
              <a:off x="1231051" y="620688"/>
              <a:ext cx="1728192" cy="58326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Document"/>
            <p:cNvSpPr>
              <a:spLocks noEditPoints="1" noChangeArrowheads="1"/>
            </p:cNvSpPr>
            <p:nvPr/>
          </p:nvSpPr>
          <p:spPr bwMode="auto">
            <a:xfrm>
              <a:off x="1540854" y="764803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Document"/>
            <p:cNvSpPr>
              <a:spLocks noEditPoints="1" noChangeArrowheads="1"/>
            </p:cNvSpPr>
            <p:nvPr/>
          </p:nvSpPr>
          <p:spPr bwMode="auto">
            <a:xfrm>
              <a:off x="1540854" y="2401607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1540854" y="4910536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845734" y="3767868"/>
              <a:ext cx="428407" cy="171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.</a:t>
              </a:r>
            </a:p>
            <a:p>
              <a:r>
                <a:rPr lang="en-US" altLang="zh-TW" dirty="0"/>
                <a:t>.</a:t>
              </a:r>
              <a:endParaRPr lang="en-US" altLang="zh-TW" dirty="0" smtClean="0"/>
            </a:p>
            <a:p>
              <a:endParaRPr lang="zh-TW" altLang="en-US" dirty="0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748152" y="412837"/>
            <a:ext cx="108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</a:t>
            </a:r>
            <a:endParaRPr lang="zh-TW" altLang="en-US" dirty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3875461" y="798156"/>
            <a:ext cx="7318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剪去單一角落矩形 35"/>
          <p:cNvSpPr/>
          <p:nvPr/>
        </p:nvSpPr>
        <p:spPr>
          <a:xfrm>
            <a:off x="4645791" y="562568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3948197" y="1446322"/>
            <a:ext cx="659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48" idx="2"/>
          </p:cNvCxnSpPr>
          <p:nvPr/>
        </p:nvCxnSpPr>
        <p:spPr>
          <a:xfrm>
            <a:off x="3877847" y="2054070"/>
            <a:ext cx="726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6" idx="3"/>
          </p:cNvCxnSpPr>
          <p:nvPr/>
        </p:nvCxnSpPr>
        <p:spPr>
          <a:xfrm>
            <a:off x="1649655" y="1388944"/>
            <a:ext cx="9819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群組 63"/>
          <p:cNvGrpSpPr/>
          <p:nvPr/>
        </p:nvGrpSpPr>
        <p:grpSpPr>
          <a:xfrm>
            <a:off x="2465746" y="692228"/>
            <a:ext cx="1409051" cy="1562343"/>
            <a:chOff x="1685042" y="409206"/>
            <a:chExt cx="1409051" cy="1562343"/>
          </a:xfrm>
        </p:grpSpPr>
        <p:sp>
          <p:nvSpPr>
            <p:cNvPr id="48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sp>
        <p:nvSpPr>
          <p:cNvPr id="57" name="文字方塊 56"/>
          <p:cNvSpPr txBox="1"/>
          <p:nvPr/>
        </p:nvSpPr>
        <p:spPr>
          <a:xfrm>
            <a:off x="4662007" y="3869715"/>
            <a:ext cx="410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 smtClean="0"/>
              <a:t>TopicLRSeed</a:t>
            </a:r>
            <a:r>
              <a:rPr lang="en-US" altLang="zh-TW" sz="1600" dirty="0" smtClean="0"/>
              <a:t> = 0.7/0.1 * 0.6/0.5 * 0.1/0.6 = 1.4 </a:t>
            </a:r>
          </a:p>
        </p:txBody>
      </p:sp>
      <p:sp>
        <p:nvSpPr>
          <p:cNvPr id="70" name="剪去單一角落矩形 69"/>
          <p:cNvSpPr/>
          <p:nvPr/>
        </p:nvSpPr>
        <p:spPr>
          <a:xfrm>
            <a:off x="4645791" y="1226917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71" name="剪去單一角落矩形 70"/>
          <p:cNvSpPr/>
          <p:nvPr/>
        </p:nvSpPr>
        <p:spPr>
          <a:xfrm>
            <a:off x="4645791" y="1867333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73" name="矩形 72"/>
          <p:cNvSpPr/>
          <p:nvPr/>
        </p:nvSpPr>
        <p:spPr>
          <a:xfrm>
            <a:off x="4572185" y="391065"/>
            <a:ext cx="1105070" cy="791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491871" y="673866"/>
            <a:ext cx="1553084" cy="1332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287978" y="449163"/>
            <a:ext cx="2057527" cy="479363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4645791" y="4751394"/>
                <a:ext cx="4493025" cy="730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TopicLRNugget =</a:t>
                </a:r>
              </a:p>
              <a:p>
                <a:r>
                  <a:rPr lang="en-US" altLang="zh-TW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/>
                          </a:rPr>
                          <m:t>𝑃𝑒𝑟𝑐𝑒𝑛𝑡𝑎𝑔𝑒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600" i="1">
                            <a:latin typeface="Cambria Math"/>
                          </a:rPr>
                          <m:t>𝑛𝑢𝑔𝑔𝑒𝑡</m:t>
                        </m:r>
                        <m:r>
                          <a:rPr lang="en-US" altLang="zh-TW" sz="1600" i="1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𝑡𝑒𝑟𝑚𝑠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𝑤𝑒𝑏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𝑑𝑜𝑐𝑢𝑚𝑒𝑛𝑡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1600" i="1">
                            <a:latin typeface="Cambria Math"/>
                          </a:rPr>
                          <m:t>𝑃𝑒𝑟𝑐𝑒𝑛𝑡𝑎𝑔𝑒</m:t>
                        </m:r>
                        <m:r>
                          <a:rPr lang="en-US" altLang="zh-TW" sz="1600" i="1">
                            <a:latin typeface="Cambria Math"/>
                          </a:rPr>
                          <m:t>(</m:t>
                        </m:r>
                        <m:r>
                          <a:rPr lang="en-US" altLang="zh-TW" sz="1600" i="1">
                            <a:latin typeface="Cambria Math"/>
                          </a:rPr>
                          <m:t>𝑛𝑢𝑔𝑔𝑒𝑡</m:t>
                        </m:r>
                        <m:r>
                          <a:rPr lang="en-US" altLang="zh-TW" sz="1600" i="1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𝑡𝑒𝑟𝑚𝑠</m:t>
                        </m:r>
                        <m:r>
                          <a:rPr lang="en-US" altLang="zh-TW" sz="1600" i="1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𝑖𝑛</m:t>
                        </m:r>
                        <m:r>
                          <a:rPr lang="en-US" altLang="zh-TW" sz="1600" i="1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𝑑𝑖𝑓𝑓𝑒𝑟𝑒𝑛𝑡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𝑤𝑒𝑏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𝑑𝑜𝑐𝑢𝑚𝑒𝑛𝑡𝑠</m:t>
                        </m:r>
                        <m:r>
                          <a:rPr lang="en-US" altLang="zh-TW" sz="16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791" y="4751394"/>
                <a:ext cx="4493025" cy="730777"/>
              </a:xfrm>
              <a:prstGeom prst="rect">
                <a:avLst/>
              </a:prstGeom>
              <a:blipFill rotWithShape="1">
                <a:blip r:embed="rId2"/>
                <a:stretch>
                  <a:fillRect l="-678" t="-2500" b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直線單箭頭接點 78"/>
          <p:cNvCxnSpPr/>
          <p:nvPr/>
        </p:nvCxnSpPr>
        <p:spPr>
          <a:xfrm>
            <a:off x="1701359" y="2669309"/>
            <a:ext cx="9466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群組 79"/>
          <p:cNvGrpSpPr/>
          <p:nvPr/>
        </p:nvGrpSpPr>
        <p:grpSpPr>
          <a:xfrm>
            <a:off x="2482112" y="2476649"/>
            <a:ext cx="1409051" cy="1562343"/>
            <a:chOff x="1685042" y="409206"/>
            <a:chExt cx="1409051" cy="1562343"/>
          </a:xfrm>
        </p:grpSpPr>
        <p:sp>
          <p:nvSpPr>
            <p:cNvPr id="81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cxnSp>
        <p:nvCxnSpPr>
          <p:cNvPr id="83" name="直線單箭頭接點 82"/>
          <p:cNvCxnSpPr>
            <a:stCxn id="8" idx="3"/>
          </p:cNvCxnSpPr>
          <p:nvPr/>
        </p:nvCxnSpPr>
        <p:spPr>
          <a:xfrm>
            <a:off x="1649655" y="4371227"/>
            <a:ext cx="1033662" cy="650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群組 83"/>
          <p:cNvGrpSpPr/>
          <p:nvPr/>
        </p:nvGrpSpPr>
        <p:grpSpPr>
          <a:xfrm>
            <a:off x="2517450" y="4324635"/>
            <a:ext cx="1409051" cy="1562343"/>
            <a:chOff x="1685042" y="409206"/>
            <a:chExt cx="1409051" cy="1562343"/>
          </a:xfrm>
        </p:grpSpPr>
        <p:sp>
          <p:nvSpPr>
            <p:cNvPr id="85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sp>
        <p:nvSpPr>
          <p:cNvPr id="92" name="矩形 91"/>
          <p:cNvSpPr/>
          <p:nvPr/>
        </p:nvSpPr>
        <p:spPr>
          <a:xfrm>
            <a:off x="2465746" y="555171"/>
            <a:ext cx="1572854" cy="1839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/>
        </p:nvSpPr>
        <p:spPr>
          <a:xfrm>
            <a:off x="2345505" y="260649"/>
            <a:ext cx="1932251" cy="60194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文字方塊 93"/>
          <p:cNvSpPr txBox="1"/>
          <p:nvPr/>
        </p:nvSpPr>
        <p:spPr>
          <a:xfrm>
            <a:off x="2700089" y="260648"/>
            <a:ext cx="117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Expansion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836795" y="449162"/>
                <a:ext cx="3074047" cy="495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seedPer(w)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𝑤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𝑓𝑟𝑒𝑞𝑢𝑒𝑛𝑐𝑦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𝑖𝑛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𝑑𝑜𝑐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𝑎𝑙𝑙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𝑤𝑜𝑟𝑑𝑠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𝑖𝑛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𝑑𝑜𝑐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95" y="449162"/>
                <a:ext cx="3074047" cy="495328"/>
              </a:xfrm>
              <a:prstGeom prst="rect">
                <a:avLst/>
              </a:prstGeom>
              <a:blipFill rotWithShape="1">
                <a:blip r:embed="rId3"/>
                <a:stretch>
                  <a:fillRect l="-1584" b="-74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5832401" y="945804"/>
                <a:ext cx="3206519" cy="525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corPer(w) </a:t>
                </a: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𝑤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𝑓𝑟𝑒𝑞𝑢𝑒𝑛𝑐𝑦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𝑖𝑛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𝑐𝑜𝑟𝑝𝑢𝑠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𝑎𝑙𝑙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𝑤𝑜𝑟𝑑𝑠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i="1">
                            <a:latin typeface="Cambria Math"/>
                          </a:rPr>
                          <m:t>𝑖𝑛</m:t>
                        </m:r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𝑐𝑜𝑟𝑝𝑢𝑠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01" y="945804"/>
                <a:ext cx="3206519" cy="525721"/>
              </a:xfrm>
              <a:prstGeom prst="rect">
                <a:avLst/>
              </a:prstGeom>
              <a:blipFill rotWithShape="1">
                <a:blip r:embed="rId4"/>
                <a:stretch>
                  <a:fillRect l="-1711" b="-11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5873625" y="1611837"/>
            <a:ext cx="214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nugget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 : {w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,w</a:t>
            </a:r>
            <a:r>
              <a:rPr lang="en-US" altLang="zh-TW" baseline="-25000" dirty="0"/>
              <a:t>2</a:t>
            </a:r>
            <a:r>
              <a:rPr lang="en-US" altLang="zh-TW" dirty="0" smtClean="0"/>
              <a:t>,w</a:t>
            </a:r>
            <a:r>
              <a:rPr lang="en-US" altLang="zh-TW" baseline="-25000" dirty="0"/>
              <a:t>3</a:t>
            </a:r>
            <a:r>
              <a:rPr lang="en-US" altLang="zh-TW" dirty="0" smtClean="0"/>
              <a:t>}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633145" y="2512405"/>
            <a:ext cx="1872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seedPer</a:t>
            </a:r>
            <a:r>
              <a:rPr lang="en-US" altLang="zh-TW" dirty="0" smtClean="0"/>
              <a:t>(w1) = 0.7</a:t>
            </a:r>
          </a:p>
          <a:p>
            <a:r>
              <a:rPr lang="en-US" altLang="zh-TW" dirty="0" err="1" smtClean="0"/>
              <a:t>seedPer</a:t>
            </a:r>
            <a:r>
              <a:rPr lang="en-US" altLang="zh-TW" dirty="0" smtClean="0"/>
              <a:t>(w2) = 0.6</a:t>
            </a:r>
            <a:endParaRPr lang="en-US" altLang="zh-TW" dirty="0"/>
          </a:p>
          <a:p>
            <a:r>
              <a:rPr lang="en-US" altLang="zh-TW" dirty="0" err="1" smtClean="0"/>
              <a:t>seedPer</a:t>
            </a:r>
            <a:r>
              <a:rPr lang="en-US" altLang="zh-TW" dirty="0" smtClean="0"/>
              <a:t>(w3) = 0.1</a:t>
            </a:r>
            <a:endParaRPr lang="zh-TW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588224" y="2512405"/>
            <a:ext cx="17282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corPer</a:t>
            </a:r>
            <a:r>
              <a:rPr lang="en-US" altLang="zh-TW" dirty="0" smtClean="0"/>
              <a:t>(w1) = 0.1</a:t>
            </a:r>
          </a:p>
          <a:p>
            <a:r>
              <a:rPr lang="en-US" altLang="zh-TW" dirty="0" err="1" smtClean="0"/>
              <a:t>corPer</a:t>
            </a:r>
            <a:r>
              <a:rPr lang="en-US" altLang="zh-TW" dirty="0" smtClean="0"/>
              <a:t>(w2) = 0.5</a:t>
            </a:r>
            <a:endParaRPr lang="zh-TW" altLang="en-US" dirty="0"/>
          </a:p>
          <a:p>
            <a:r>
              <a:rPr lang="en-US" altLang="zh-TW" dirty="0" err="1" smtClean="0"/>
              <a:t>corPer</a:t>
            </a:r>
            <a:r>
              <a:rPr lang="en-US" altLang="zh-TW" dirty="0" smtClean="0"/>
              <a:t>(w3) = 0.6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26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8" grpId="0"/>
      <p:bldP spid="92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667507" y="825565"/>
            <a:ext cx="1298471" cy="4195786"/>
            <a:chOff x="1231051" y="620688"/>
            <a:chExt cx="1728192" cy="5832648"/>
          </a:xfrm>
        </p:grpSpPr>
        <p:sp>
          <p:nvSpPr>
            <p:cNvPr id="5" name="矩形 4"/>
            <p:cNvSpPr/>
            <p:nvPr/>
          </p:nvSpPr>
          <p:spPr>
            <a:xfrm>
              <a:off x="1231051" y="620688"/>
              <a:ext cx="1728192" cy="58326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Document"/>
            <p:cNvSpPr>
              <a:spLocks noEditPoints="1" noChangeArrowheads="1"/>
            </p:cNvSpPr>
            <p:nvPr/>
          </p:nvSpPr>
          <p:spPr bwMode="auto">
            <a:xfrm>
              <a:off x="1540854" y="764803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7" name="Document"/>
            <p:cNvSpPr>
              <a:spLocks noEditPoints="1" noChangeArrowheads="1"/>
            </p:cNvSpPr>
            <p:nvPr/>
          </p:nvSpPr>
          <p:spPr bwMode="auto">
            <a:xfrm>
              <a:off x="1540854" y="2401607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1540854" y="4910536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1845734" y="3767868"/>
              <a:ext cx="428407" cy="171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.</a:t>
              </a:r>
            </a:p>
            <a:p>
              <a:r>
                <a:rPr lang="en-US" altLang="zh-TW" dirty="0"/>
                <a:t>.</a:t>
              </a:r>
              <a:endParaRPr lang="en-US" altLang="zh-TW" dirty="0" smtClean="0"/>
            </a:p>
            <a:p>
              <a:endParaRPr lang="zh-TW" altLang="en-US" dirty="0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748152" y="412837"/>
            <a:ext cx="108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</a:t>
            </a:r>
            <a:endParaRPr lang="zh-TW" altLang="en-US" dirty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3875461" y="798156"/>
            <a:ext cx="7318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剪去單一角落矩形 35"/>
          <p:cNvSpPr/>
          <p:nvPr/>
        </p:nvSpPr>
        <p:spPr>
          <a:xfrm>
            <a:off x="4645791" y="562568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3948197" y="1446322"/>
            <a:ext cx="659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48" idx="2"/>
          </p:cNvCxnSpPr>
          <p:nvPr/>
        </p:nvCxnSpPr>
        <p:spPr>
          <a:xfrm>
            <a:off x="3877847" y="2054070"/>
            <a:ext cx="726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>
            <a:stCxn id="6" idx="3"/>
          </p:cNvCxnSpPr>
          <p:nvPr/>
        </p:nvCxnSpPr>
        <p:spPr>
          <a:xfrm>
            <a:off x="1649655" y="1388944"/>
            <a:ext cx="9819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群組 63"/>
          <p:cNvGrpSpPr/>
          <p:nvPr/>
        </p:nvGrpSpPr>
        <p:grpSpPr>
          <a:xfrm>
            <a:off x="2465746" y="692228"/>
            <a:ext cx="1409051" cy="1562343"/>
            <a:chOff x="1685042" y="409206"/>
            <a:chExt cx="1409051" cy="1562343"/>
          </a:xfrm>
        </p:grpSpPr>
        <p:sp>
          <p:nvSpPr>
            <p:cNvPr id="48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sp>
        <p:nvSpPr>
          <p:cNvPr id="57" name="文字方塊 56"/>
          <p:cNvSpPr txBox="1"/>
          <p:nvPr/>
        </p:nvSpPr>
        <p:spPr>
          <a:xfrm>
            <a:off x="4277756" y="2761302"/>
            <a:ext cx="4853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 smtClean="0"/>
              <a:t>TFIDFSeed</a:t>
            </a:r>
            <a:r>
              <a:rPr lang="en-US" altLang="zh-TW" sz="1600" dirty="0" smtClean="0"/>
              <a:t> = </a:t>
            </a:r>
            <a:r>
              <a:rPr lang="zh-TW" altLang="en-US" sz="1600" dirty="0" smtClean="0"/>
              <a:t> </a:t>
            </a:r>
            <a:endParaRPr lang="en-US" altLang="zh-TW" sz="1600" dirty="0" smtClean="0"/>
          </a:p>
          <a:p>
            <a:r>
              <a:rPr lang="en-US" altLang="zh-TW" sz="1600" dirty="0" err="1" smtClean="0"/>
              <a:t>tf</a:t>
            </a:r>
            <a:r>
              <a:rPr lang="en-US" altLang="zh-TW" sz="1600" dirty="0" smtClean="0"/>
              <a:t>(term frequency in seed doc) * </a:t>
            </a:r>
          </a:p>
          <a:p>
            <a:r>
              <a:rPr lang="en-US" altLang="zh-TW" sz="1600" dirty="0" err="1" smtClean="0"/>
              <a:t>idf</a:t>
            </a:r>
            <a:r>
              <a:rPr lang="en-US" altLang="zh-TW" sz="1600" dirty="0" smtClean="0"/>
              <a:t>(inverse document frequency from source document)</a:t>
            </a:r>
          </a:p>
        </p:txBody>
      </p:sp>
      <p:sp>
        <p:nvSpPr>
          <p:cNvPr id="70" name="剪去單一角落矩形 69"/>
          <p:cNvSpPr/>
          <p:nvPr/>
        </p:nvSpPr>
        <p:spPr>
          <a:xfrm>
            <a:off x="4645791" y="1226917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71" name="剪去單一角落矩形 70"/>
          <p:cNvSpPr/>
          <p:nvPr/>
        </p:nvSpPr>
        <p:spPr>
          <a:xfrm>
            <a:off x="4645791" y="1867333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73" name="矩形 72"/>
          <p:cNvSpPr/>
          <p:nvPr/>
        </p:nvSpPr>
        <p:spPr>
          <a:xfrm>
            <a:off x="4572185" y="391065"/>
            <a:ext cx="1105070" cy="791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491871" y="673866"/>
            <a:ext cx="1553084" cy="1332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287978" y="445315"/>
            <a:ext cx="2057527" cy="47974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文字方塊 77"/>
          <p:cNvSpPr txBox="1"/>
          <p:nvPr/>
        </p:nvSpPr>
        <p:spPr>
          <a:xfrm>
            <a:off x="4355976" y="3904651"/>
            <a:ext cx="4692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 smtClean="0"/>
              <a:t>TFIDFNugget</a:t>
            </a:r>
            <a:r>
              <a:rPr lang="en-US" altLang="zh-TW" sz="1600" dirty="0" smtClean="0"/>
              <a:t> =</a:t>
            </a:r>
          </a:p>
          <a:p>
            <a:r>
              <a:rPr lang="en-US" altLang="zh-TW" sz="1600" dirty="0" err="1"/>
              <a:t>tf</a:t>
            </a:r>
            <a:r>
              <a:rPr lang="en-US" altLang="zh-TW" sz="1600" dirty="0"/>
              <a:t>(term frequency in </a:t>
            </a:r>
            <a:r>
              <a:rPr lang="en-US" altLang="zh-TW" sz="1600" dirty="0" smtClean="0"/>
              <a:t>web </a:t>
            </a:r>
            <a:r>
              <a:rPr lang="en-US" altLang="zh-TW" sz="1600" dirty="0"/>
              <a:t>doc) </a:t>
            </a:r>
            <a:r>
              <a:rPr lang="en-US" altLang="zh-TW" sz="1600" dirty="0" smtClean="0"/>
              <a:t>*</a:t>
            </a:r>
          </a:p>
          <a:p>
            <a:r>
              <a:rPr lang="en-US" altLang="zh-TW" sz="1600" dirty="0" err="1" smtClean="0"/>
              <a:t>idf</a:t>
            </a:r>
            <a:r>
              <a:rPr lang="en-US" altLang="zh-TW" sz="1600" dirty="0" smtClean="0"/>
              <a:t>(inverse </a:t>
            </a:r>
            <a:r>
              <a:rPr lang="en-US" altLang="zh-TW" sz="1600" dirty="0"/>
              <a:t>document </a:t>
            </a:r>
            <a:r>
              <a:rPr lang="en-US" altLang="zh-TW" sz="1600" dirty="0" smtClean="0"/>
              <a:t>frequency from other web docs)</a:t>
            </a:r>
            <a:endParaRPr lang="en-US" altLang="zh-TW" sz="1600" dirty="0"/>
          </a:p>
          <a:p>
            <a:endParaRPr lang="zh-TW" altLang="en-US" sz="1600" dirty="0"/>
          </a:p>
        </p:txBody>
      </p:sp>
      <p:cxnSp>
        <p:nvCxnSpPr>
          <p:cNvPr id="79" name="直線單箭頭接點 78"/>
          <p:cNvCxnSpPr/>
          <p:nvPr/>
        </p:nvCxnSpPr>
        <p:spPr>
          <a:xfrm>
            <a:off x="1701359" y="2669309"/>
            <a:ext cx="9466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群組 79"/>
          <p:cNvGrpSpPr/>
          <p:nvPr/>
        </p:nvGrpSpPr>
        <p:grpSpPr>
          <a:xfrm>
            <a:off x="2482112" y="2476649"/>
            <a:ext cx="1409051" cy="1562343"/>
            <a:chOff x="1685042" y="409206"/>
            <a:chExt cx="1409051" cy="1562343"/>
          </a:xfrm>
        </p:grpSpPr>
        <p:sp>
          <p:nvSpPr>
            <p:cNvPr id="81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cxnSp>
        <p:nvCxnSpPr>
          <p:cNvPr id="83" name="直線單箭頭接點 82"/>
          <p:cNvCxnSpPr>
            <a:stCxn id="8" idx="3"/>
          </p:cNvCxnSpPr>
          <p:nvPr/>
        </p:nvCxnSpPr>
        <p:spPr>
          <a:xfrm>
            <a:off x="1649655" y="4371227"/>
            <a:ext cx="1033662" cy="650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群組 83"/>
          <p:cNvGrpSpPr/>
          <p:nvPr/>
        </p:nvGrpSpPr>
        <p:grpSpPr>
          <a:xfrm>
            <a:off x="2517450" y="4324635"/>
            <a:ext cx="1409051" cy="1562343"/>
            <a:chOff x="1685042" y="409206"/>
            <a:chExt cx="1409051" cy="1562343"/>
          </a:xfrm>
        </p:grpSpPr>
        <p:sp>
          <p:nvSpPr>
            <p:cNvPr id="85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sp>
        <p:nvSpPr>
          <p:cNvPr id="89" name="矩形 88"/>
          <p:cNvSpPr/>
          <p:nvPr/>
        </p:nvSpPr>
        <p:spPr>
          <a:xfrm>
            <a:off x="4512652" y="260648"/>
            <a:ext cx="1224136" cy="9401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/>
        </p:nvSpPr>
        <p:spPr>
          <a:xfrm>
            <a:off x="2465746" y="555171"/>
            <a:ext cx="1572854" cy="1839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/>
        </p:nvSpPr>
        <p:spPr>
          <a:xfrm>
            <a:off x="2345505" y="260649"/>
            <a:ext cx="1932251" cy="60194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2700089" y="260648"/>
            <a:ext cx="117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Expansion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768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8" grpId="0"/>
      <p:bldP spid="89" grpId="0" animBg="1"/>
      <p:bldP spid="89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667507" y="825565"/>
            <a:ext cx="1298471" cy="4195786"/>
            <a:chOff x="1231051" y="620688"/>
            <a:chExt cx="1728192" cy="5832648"/>
          </a:xfrm>
        </p:grpSpPr>
        <p:sp>
          <p:nvSpPr>
            <p:cNvPr id="6" name="矩形 5"/>
            <p:cNvSpPr/>
            <p:nvPr/>
          </p:nvSpPr>
          <p:spPr>
            <a:xfrm>
              <a:off x="1231051" y="620688"/>
              <a:ext cx="1728192" cy="58326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Document"/>
            <p:cNvSpPr>
              <a:spLocks noEditPoints="1" noChangeArrowheads="1"/>
            </p:cNvSpPr>
            <p:nvPr/>
          </p:nvSpPr>
          <p:spPr bwMode="auto">
            <a:xfrm>
              <a:off x="1540854" y="764803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1540854" y="2401607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Document"/>
            <p:cNvSpPr>
              <a:spLocks noEditPoints="1" noChangeArrowheads="1"/>
            </p:cNvSpPr>
            <p:nvPr/>
          </p:nvSpPr>
          <p:spPr bwMode="auto">
            <a:xfrm>
              <a:off x="1540854" y="4910536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845734" y="3767868"/>
              <a:ext cx="428407" cy="171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.</a:t>
              </a:r>
            </a:p>
            <a:p>
              <a:r>
                <a:rPr lang="en-US" altLang="zh-TW" dirty="0"/>
                <a:t>.</a:t>
              </a:r>
              <a:endParaRPr lang="en-US" altLang="zh-TW" dirty="0" smtClean="0"/>
            </a:p>
            <a:p>
              <a:endParaRPr lang="zh-TW" altLang="en-US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748152" y="412837"/>
            <a:ext cx="108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3875461" y="798156"/>
            <a:ext cx="7318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剪去單一角落矩形 12"/>
          <p:cNvSpPr/>
          <p:nvPr/>
        </p:nvSpPr>
        <p:spPr>
          <a:xfrm>
            <a:off x="4645791" y="562568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3948197" y="1446322"/>
            <a:ext cx="6591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8" idx="2"/>
          </p:cNvCxnSpPr>
          <p:nvPr/>
        </p:nvCxnSpPr>
        <p:spPr>
          <a:xfrm>
            <a:off x="3877847" y="2054070"/>
            <a:ext cx="7269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7" idx="3"/>
          </p:cNvCxnSpPr>
          <p:nvPr/>
        </p:nvCxnSpPr>
        <p:spPr>
          <a:xfrm>
            <a:off x="1649655" y="1388944"/>
            <a:ext cx="9819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2465746" y="692228"/>
            <a:ext cx="1409051" cy="1562343"/>
            <a:chOff x="1685042" y="409206"/>
            <a:chExt cx="1409051" cy="1562343"/>
          </a:xfrm>
        </p:grpSpPr>
        <p:sp>
          <p:nvSpPr>
            <p:cNvPr id="18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sp>
        <p:nvSpPr>
          <p:cNvPr id="20" name="剪去單一角落矩形 19"/>
          <p:cNvSpPr/>
          <p:nvPr/>
        </p:nvSpPr>
        <p:spPr>
          <a:xfrm>
            <a:off x="4645791" y="1226917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2</a:t>
            </a:r>
            <a:endParaRPr lang="zh-TW" altLang="en-US" baseline="-25000" dirty="0"/>
          </a:p>
        </p:txBody>
      </p:sp>
      <p:sp>
        <p:nvSpPr>
          <p:cNvPr id="21" name="剪去單一角落矩形 20"/>
          <p:cNvSpPr/>
          <p:nvPr/>
        </p:nvSpPr>
        <p:spPr>
          <a:xfrm>
            <a:off x="4645791" y="1867333"/>
            <a:ext cx="990064" cy="47871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nugget</a:t>
            </a:r>
            <a:r>
              <a:rPr lang="en-US" altLang="zh-TW" baseline="-25000" dirty="0" smtClean="0"/>
              <a:t>3</a:t>
            </a:r>
            <a:endParaRPr lang="zh-TW" altLang="en-US" baseline="-25000" dirty="0"/>
          </a:p>
        </p:txBody>
      </p:sp>
      <p:sp>
        <p:nvSpPr>
          <p:cNvPr id="22" name="矩形 21"/>
          <p:cNvSpPr/>
          <p:nvPr/>
        </p:nvSpPr>
        <p:spPr>
          <a:xfrm>
            <a:off x="4572185" y="391065"/>
            <a:ext cx="1105070" cy="791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491871" y="673866"/>
            <a:ext cx="1553084" cy="13320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287978" y="412837"/>
            <a:ext cx="2057527" cy="482996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>
            <a:off x="1701359" y="2669309"/>
            <a:ext cx="9466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/>
          <p:cNvGrpSpPr/>
          <p:nvPr/>
        </p:nvGrpSpPr>
        <p:grpSpPr>
          <a:xfrm>
            <a:off x="2482112" y="2476649"/>
            <a:ext cx="1409051" cy="1562343"/>
            <a:chOff x="1685042" y="409206"/>
            <a:chExt cx="1409051" cy="1562343"/>
          </a:xfrm>
        </p:grpSpPr>
        <p:sp>
          <p:nvSpPr>
            <p:cNvPr id="27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cxnSp>
        <p:nvCxnSpPr>
          <p:cNvPr id="29" name="直線單箭頭接點 28"/>
          <p:cNvCxnSpPr>
            <a:stCxn id="9" idx="3"/>
          </p:cNvCxnSpPr>
          <p:nvPr/>
        </p:nvCxnSpPr>
        <p:spPr>
          <a:xfrm>
            <a:off x="1649655" y="4371227"/>
            <a:ext cx="1033662" cy="650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群組 29"/>
          <p:cNvGrpSpPr/>
          <p:nvPr/>
        </p:nvGrpSpPr>
        <p:grpSpPr>
          <a:xfrm>
            <a:off x="2517450" y="4324635"/>
            <a:ext cx="1409051" cy="1562343"/>
            <a:chOff x="1685042" y="409206"/>
            <a:chExt cx="1409051" cy="1562343"/>
          </a:xfrm>
        </p:grpSpPr>
        <p:sp>
          <p:nvSpPr>
            <p:cNvPr id="31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sp>
        <p:nvSpPr>
          <p:cNvPr id="34" name="矩形 33"/>
          <p:cNvSpPr/>
          <p:nvPr/>
        </p:nvSpPr>
        <p:spPr>
          <a:xfrm>
            <a:off x="2465746" y="555171"/>
            <a:ext cx="1572854" cy="1839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2345505" y="260649"/>
            <a:ext cx="1932251" cy="60194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2700089" y="260648"/>
            <a:ext cx="117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Expansion</a:t>
            </a:r>
            <a:endParaRPr lang="zh-TW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6012160" y="489200"/>
            <a:ext cx="2592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tf</a:t>
            </a:r>
            <a:r>
              <a:rPr lang="en-US" altLang="zh-TW" dirty="0" smtClean="0"/>
              <a:t>(w) : w frequency in doc</a:t>
            </a:r>
            <a:endParaRPr lang="zh-TW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6012160" y="1076990"/>
            <a:ext cx="2250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df</a:t>
            </a:r>
            <a:r>
              <a:rPr lang="en-US" altLang="zh-TW" dirty="0" smtClean="0"/>
              <a:t>(w) : doc contains w</a:t>
            </a:r>
            <a:endParaRPr lang="zh-TW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6012159" y="1644269"/>
            <a:ext cx="2125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idf</a:t>
            </a:r>
            <a:r>
              <a:rPr lang="en-US" altLang="zh-TW" dirty="0" smtClean="0"/>
              <a:t>(w) : inverse </a:t>
            </a:r>
            <a:r>
              <a:rPr lang="en-US" altLang="zh-TW" dirty="0" err="1" smtClean="0"/>
              <a:t>df</a:t>
            </a:r>
            <a:r>
              <a:rPr lang="en-US" altLang="zh-TW" dirty="0" smtClean="0"/>
              <a:t>(w)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6037294" y="2161383"/>
            <a:ext cx="2075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nugget</a:t>
            </a:r>
            <a:r>
              <a:rPr lang="en-US" altLang="zh-TW" baseline="-25000" dirty="0"/>
              <a:t>1</a:t>
            </a:r>
            <a:r>
              <a:rPr lang="en-US" altLang="zh-TW" dirty="0"/>
              <a:t> : {w</a:t>
            </a:r>
            <a:r>
              <a:rPr lang="en-US" altLang="zh-TW" baseline="-25000" dirty="0"/>
              <a:t>1</a:t>
            </a:r>
            <a:r>
              <a:rPr lang="en-US" altLang="zh-TW" dirty="0"/>
              <a:t>,w</a:t>
            </a:r>
            <a:r>
              <a:rPr lang="en-US" altLang="zh-TW" baseline="-25000" dirty="0"/>
              <a:t>2</a:t>
            </a:r>
            <a:r>
              <a:rPr lang="en-US" altLang="zh-TW" dirty="0"/>
              <a:t>,w</a:t>
            </a:r>
            <a:r>
              <a:rPr lang="en-US" altLang="zh-TW" baseline="-25000" dirty="0"/>
              <a:t>3</a:t>
            </a:r>
            <a:r>
              <a:rPr lang="en-US" altLang="zh-TW" dirty="0"/>
              <a:t>}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037294" y="2530715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All doc:{d1~d10}</a:t>
            </a:r>
            <a:endParaRPr lang="zh-TW" altLang="en-US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076056" y="3038881"/>
            <a:ext cx="109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tf</a:t>
            </a:r>
            <a:r>
              <a:rPr lang="en-US" altLang="zh-TW" dirty="0" smtClean="0"/>
              <a:t>(w1) = 7</a:t>
            </a:r>
          </a:p>
          <a:p>
            <a:r>
              <a:rPr lang="en-US" altLang="zh-TW" dirty="0" err="1"/>
              <a:t>t</a:t>
            </a:r>
            <a:r>
              <a:rPr lang="en-US" altLang="zh-TW" dirty="0" err="1" smtClean="0"/>
              <a:t>f</a:t>
            </a:r>
            <a:r>
              <a:rPr lang="en-US" altLang="zh-TW" dirty="0" smtClean="0"/>
              <a:t>(w2) = 0</a:t>
            </a:r>
          </a:p>
          <a:p>
            <a:r>
              <a:rPr lang="en-US" altLang="zh-TW" dirty="0" err="1" smtClean="0"/>
              <a:t>tf</a:t>
            </a:r>
            <a:r>
              <a:rPr lang="en-US" altLang="zh-TW" dirty="0" smtClean="0"/>
              <a:t>(w3) = 3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590619" y="3018876"/>
            <a:ext cx="1822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idf</a:t>
            </a:r>
            <a:r>
              <a:rPr lang="en-US" altLang="zh-TW" dirty="0" smtClean="0"/>
              <a:t>(w1) = log(9/1)</a:t>
            </a:r>
          </a:p>
          <a:p>
            <a:r>
              <a:rPr lang="en-US" altLang="zh-TW" dirty="0" err="1" smtClean="0"/>
              <a:t>idf</a:t>
            </a:r>
            <a:r>
              <a:rPr lang="en-US" altLang="zh-TW" dirty="0" smtClean="0"/>
              <a:t>(w2) </a:t>
            </a:r>
          </a:p>
          <a:p>
            <a:r>
              <a:rPr lang="en-US" altLang="zh-TW" dirty="0" err="1" smtClean="0"/>
              <a:t>idf</a:t>
            </a:r>
            <a:r>
              <a:rPr lang="en-US" altLang="zh-TW" dirty="0" smtClean="0"/>
              <a:t>(w3) = log(9/6)</a:t>
            </a:r>
            <a:endParaRPr lang="zh-TW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4421747" y="4180043"/>
            <a:ext cx="435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TFIDFSeed</a:t>
            </a:r>
            <a:r>
              <a:rPr lang="en-US" altLang="zh-TW" dirty="0"/>
              <a:t> = </a:t>
            </a:r>
            <a:r>
              <a:rPr lang="en-US" altLang="zh-TW" dirty="0" smtClean="0"/>
              <a:t>(7*log9 + 0 + 3*log1.5)/3 = 2.4 </a:t>
            </a:r>
            <a:r>
              <a:rPr lang="zh-TW" altLang="en-US" dirty="0" smtClean="0"/>
              <a:t> </a:t>
            </a:r>
            <a:endParaRPr lang="en-US" altLang="zh-TW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4331568" y="4981869"/>
            <a:ext cx="4692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 smtClean="0"/>
              <a:t>TFIDFNugget</a:t>
            </a:r>
            <a:r>
              <a:rPr lang="en-US" altLang="zh-TW" sz="1600" dirty="0" smtClean="0"/>
              <a:t> =</a:t>
            </a:r>
          </a:p>
          <a:p>
            <a:r>
              <a:rPr lang="en-US" altLang="zh-TW" sz="1600" dirty="0" err="1"/>
              <a:t>tf</a:t>
            </a:r>
            <a:r>
              <a:rPr lang="en-US" altLang="zh-TW" sz="1600" dirty="0"/>
              <a:t>(term frequency in </a:t>
            </a:r>
            <a:r>
              <a:rPr lang="en-US" altLang="zh-TW" sz="1600" dirty="0" smtClean="0"/>
              <a:t>web </a:t>
            </a:r>
            <a:r>
              <a:rPr lang="en-US" altLang="zh-TW" sz="1600" dirty="0"/>
              <a:t>doc) </a:t>
            </a:r>
            <a:r>
              <a:rPr lang="en-US" altLang="zh-TW" sz="1600" dirty="0" smtClean="0"/>
              <a:t>*</a:t>
            </a:r>
          </a:p>
          <a:p>
            <a:r>
              <a:rPr lang="en-US" altLang="zh-TW" sz="1600" dirty="0" err="1" smtClean="0"/>
              <a:t>idf</a:t>
            </a:r>
            <a:r>
              <a:rPr lang="en-US" altLang="zh-TW" sz="1600" dirty="0" smtClean="0"/>
              <a:t>(inverse </a:t>
            </a:r>
            <a:r>
              <a:rPr lang="en-US" altLang="zh-TW" sz="1600" dirty="0"/>
              <a:t>document </a:t>
            </a:r>
            <a:r>
              <a:rPr lang="en-US" altLang="zh-TW" sz="1600" dirty="0" smtClean="0"/>
              <a:t>frequency from other web docs)</a:t>
            </a:r>
            <a:endParaRPr lang="en-US" altLang="zh-TW" sz="1600" dirty="0"/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5508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4" grpId="0" animBg="1"/>
      <p:bldP spid="35" grpId="0" animBg="1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Maximal Marginal relevance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Solve redundant problem</a:t>
            </a:r>
          </a:p>
          <a:p>
            <a:pPr lvl="1"/>
            <a:r>
              <a:rPr lang="en-US" altLang="zh-TW" dirty="0" smtClean="0"/>
              <a:t>Ex: query:”</a:t>
            </a:r>
            <a:r>
              <a:rPr lang="zh-TW" altLang="en-US" dirty="0" smtClean="0"/>
              <a:t>馬英九</a:t>
            </a:r>
            <a:r>
              <a:rPr lang="en-US" altLang="zh-TW" dirty="0" smtClean="0"/>
              <a:t>” </a:t>
            </a:r>
          </a:p>
          <a:p>
            <a:pPr lvl="1"/>
            <a:r>
              <a:rPr lang="en-US" altLang="zh-TW" dirty="0" smtClean="0"/>
              <a:t>all documents are related to president</a:t>
            </a:r>
          </a:p>
          <a:p>
            <a:r>
              <a:rPr lang="en-US" altLang="zh-TW" dirty="0" smtClean="0"/>
              <a:t>Combined two metrics</a:t>
            </a:r>
          </a:p>
          <a:p>
            <a:pPr lvl="1"/>
            <a:r>
              <a:rPr lang="en-US" altLang="zh-TW" dirty="0" smtClean="0"/>
              <a:t>Relevant</a:t>
            </a:r>
          </a:p>
          <a:p>
            <a:pPr lvl="1"/>
            <a:r>
              <a:rPr lang="en-US" altLang="zh-TW" dirty="0" smtClean="0"/>
              <a:t>Novelty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292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6" y="2060848"/>
            <a:ext cx="867921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63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2" y="94861"/>
            <a:ext cx="823678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215903" y="1795771"/>
            <a:ext cx="72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440039" y="1548389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IR system</a:t>
            </a:r>
            <a:endParaRPr lang="zh-TW" altLang="en-US" dirty="0"/>
          </a:p>
        </p:txBody>
      </p:sp>
      <p:cxnSp>
        <p:nvCxnSpPr>
          <p:cNvPr id="11" name="直線單箭頭接點 10"/>
          <p:cNvCxnSpPr>
            <a:stCxn id="8" idx="3"/>
            <a:endCxn id="9" idx="1"/>
          </p:cNvCxnSpPr>
          <p:nvPr/>
        </p:nvCxnSpPr>
        <p:spPr>
          <a:xfrm>
            <a:off x="945142" y="1980437"/>
            <a:ext cx="49489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橢圓 11"/>
          <p:cNvSpPr/>
          <p:nvPr/>
        </p:nvSpPr>
        <p:spPr>
          <a:xfrm>
            <a:off x="3772591" y="1444578"/>
            <a:ext cx="1191513" cy="1071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~D</a:t>
            </a:r>
            <a:r>
              <a:rPr lang="en-US" altLang="zh-TW" baseline="-25000" dirty="0"/>
              <a:t>10</a:t>
            </a:r>
            <a:endParaRPr lang="zh-TW" altLang="en-US" baseline="-25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20921" y="1075246"/>
            <a:ext cx="109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collection</a:t>
            </a:r>
            <a:endParaRPr lang="zh-TW" altLang="en-US" dirty="0"/>
          </a:p>
        </p:txBody>
      </p:sp>
      <p:cxnSp>
        <p:nvCxnSpPr>
          <p:cNvPr id="15" name="直線單箭頭接點 14"/>
          <p:cNvCxnSpPr>
            <a:stCxn id="9" idx="3"/>
            <a:endCxn id="12" idx="2"/>
          </p:cNvCxnSpPr>
          <p:nvPr/>
        </p:nvCxnSpPr>
        <p:spPr>
          <a:xfrm>
            <a:off x="2808191" y="1980437"/>
            <a:ext cx="96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2184677" y="2736076"/>
            <a:ext cx="171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Give a threshold</a:t>
            </a:r>
            <a:endParaRPr lang="zh-TW" altLang="en-US" dirty="0"/>
          </a:p>
        </p:txBody>
      </p:sp>
      <p:cxnSp>
        <p:nvCxnSpPr>
          <p:cNvPr id="23" name="直線單箭頭接點 22"/>
          <p:cNvCxnSpPr>
            <a:stCxn id="9" idx="2"/>
          </p:cNvCxnSpPr>
          <p:nvPr/>
        </p:nvCxnSpPr>
        <p:spPr>
          <a:xfrm>
            <a:off x="2124115" y="2412485"/>
            <a:ext cx="0" cy="1016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710262" y="3573015"/>
            <a:ext cx="827705" cy="2173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D</a:t>
            </a:r>
            <a:r>
              <a:rPr lang="en-US" altLang="zh-TW" sz="1600" baseline="-25000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D</a:t>
            </a:r>
            <a:r>
              <a:rPr lang="en-US" altLang="zh-TW" sz="1600" baseline="-250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D</a:t>
            </a:r>
            <a:r>
              <a:rPr lang="en-US" altLang="zh-TW" sz="1600" baseline="-25000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D</a:t>
            </a:r>
            <a:r>
              <a:rPr lang="en-US" altLang="zh-TW" sz="1600" baseline="-25000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D</a:t>
            </a:r>
            <a:r>
              <a:rPr lang="en-US" altLang="zh-TW" sz="1600" baseline="-25000" dirty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D</a:t>
            </a:r>
            <a:r>
              <a:rPr lang="en-US" altLang="zh-TW" sz="1600" baseline="-25000" dirty="0" smtClean="0">
                <a:solidFill>
                  <a:schemeClr val="bg1"/>
                </a:solidFill>
              </a:rPr>
              <a:t>9</a:t>
            </a:r>
          </a:p>
          <a:p>
            <a:pPr algn="ctr"/>
            <a:r>
              <a:rPr lang="en-US" altLang="zh-TW" sz="1600" dirty="0" smtClean="0">
                <a:solidFill>
                  <a:schemeClr val="bg1"/>
                </a:solidFill>
              </a:rPr>
              <a:t>D</a:t>
            </a:r>
            <a:r>
              <a:rPr lang="en-US" altLang="zh-TW" sz="1600" baseline="-25000" dirty="0" smtClean="0">
                <a:solidFill>
                  <a:schemeClr val="bg1"/>
                </a:solidFill>
              </a:rPr>
              <a:t>3</a:t>
            </a:r>
            <a:endParaRPr lang="en-US" altLang="zh-TW" sz="1600" baseline="-25000" dirty="0">
              <a:solidFill>
                <a:schemeClr val="bg1"/>
              </a:solidFill>
            </a:endParaRPr>
          </a:p>
          <a:p>
            <a:pPr algn="ctr"/>
            <a:r>
              <a:rPr lang="en-US" altLang="zh-TW" sz="1600" dirty="0" smtClean="0">
                <a:solidFill>
                  <a:schemeClr val="bg1"/>
                </a:solidFill>
              </a:rPr>
              <a:t>D</a:t>
            </a:r>
            <a:r>
              <a:rPr lang="en-US" altLang="zh-TW" sz="1600" baseline="-25000" dirty="0" smtClean="0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26" name="直線接點 25"/>
          <p:cNvCxnSpPr/>
          <p:nvPr/>
        </p:nvCxnSpPr>
        <p:spPr>
          <a:xfrm>
            <a:off x="1364008" y="5784521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710260" y="5820862"/>
            <a:ext cx="827705" cy="579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</a:rPr>
              <a:t>D</a:t>
            </a:r>
            <a:r>
              <a:rPr lang="en-US" altLang="zh-TW" sz="1600" baseline="-25000" dirty="0" smtClean="0">
                <a:solidFill>
                  <a:schemeClr val="bg1"/>
                </a:solidFill>
              </a:rPr>
              <a:t>7</a:t>
            </a:r>
            <a:endParaRPr lang="en-US" altLang="zh-TW" sz="1600" baseline="-25000" dirty="0">
              <a:solidFill>
                <a:schemeClr val="bg1"/>
              </a:solidFill>
            </a:endParaRPr>
          </a:p>
          <a:p>
            <a:pPr algn="ctr"/>
            <a:r>
              <a:rPr lang="en-US" altLang="zh-TW" sz="1600" dirty="0" smtClean="0">
                <a:solidFill>
                  <a:schemeClr val="bg1"/>
                </a:solidFill>
              </a:rPr>
              <a:t> D</a:t>
            </a:r>
            <a:r>
              <a:rPr lang="en-US" altLang="zh-TW" sz="1600" baseline="-25000" dirty="0" smtClean="0">
                <a:solidFill>
                  <a:schemeClr val="bg1"/>
                </a:solidFill>
              </a:rPr>
              <a:t>10</a:t>
            </a:r>
            <a:endParaRPr lang="zh-TW" alt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47884" y="5571188"/>
            <a:ext cx="108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threshold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285189" y="416522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982411" y="2021319"/>
            <a:ext cx="1659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MMR = 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Sim</a:t>
            </a:r>
            <a:r>
              <a:rPr lang="en-US" altLang="zh-TW" sz="1600" dirty="0" smtClean="0">
                <a:solidFill>
                  <a:srgbClr val="FF0000"/>
                </a:solidFill>
              </a:rPr>
              <a:t>(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D</a:t>
            </a:r>
            <a:r>
              <a:rPr lang="en-US" altLang="zh-TW" sz="16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TW" sz="1600" dirty="0" err="1" smtClean="0">
                <a:solidFill>
                  <a:srgbClr val="FF0000"/>
                </a:solidFill>
              </a:rPr>
              <a:t>,Q</a:t>
            </a:r>
            <a:r>
              <a:rPr lang="en-US" altLang="zh-TW" sz="1600" dirty="0" smtClean="0">
                <a:solidFill>
                  <a:srgbClr val="FF0000"/>
                </a:solidFill>
              </a:rPr>
              <a:t>)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94167" y="1700808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dirty="0" smtClean="0">
                <a:solidFill>
                  <a:srgbClr val="FF0000"/>
                </a:solidFill>
              </a:rPr>
              <a:t>λ</a:t>
            </a:r>
            <a:r>
              <a:rPr lang="en-US" altLang="zh-TW" dirty="0" smtClean="0">
                <a:solidFill>
                  <a:srgbClr val="FF0000"/>
                </a:solidFill>
              </a:rPr>
              <a:t> = 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488510" y="2635612"/>
            <a:ext cx="4191101" cy="4047609"/>
            <a:chOff x="4488510" y="2635612"/>
            <a:chExt cx="4191101" cy="4047609"/>
          </a:xfrm>
        </p:grpSpPr>
        <p:sp>
          <p:nvSpPr>
            <p:cNvPr id="2" name="文字方塊 1"/>
            <p:cNvSpPr txBox="1"/>
            <p:nvPr/>
          </p:nvSpPr>
          <p:spPr>
            <a:xfrm>
              <a:off x="4488510" y="2660266"/>
              <a:ext cx="689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Top 5</a:t>
              </a:r>
              <a:endParaRPr lang="zh-TW" altLang="en-US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5312984" y="2892227"/>
              <a:ext cx="641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S:{</a:t>
              </a:r>
              <a:r>
                <a:rPr lang="zh-TW" altLang="en-US" dirty="0" smtClean="0"/>
                <a:t>∅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5312984" y="3158204"/>
              <a:ext cx="3366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R/S:{D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,</a:t>
              </a:r>
              <a:r>
                <a:rPr lang="en-US" altLang="zh-TW" dirty="0"/>
                <a:t> 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6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8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9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312984" y="2635612"/>
              <a:ext cx="695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1-iter</a:t>
              </a:r>
              <a:endParaRPr lang="zh-TW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5312984" y="3855328"/>
              <a:ext cx="7184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S:{D</a:t>
              </a:r>
              <a:r>
                <a:rPr lang="en-US" altLang="zh-TW" baseline="-25000" dirty="0" smtClean="0"/>
                <a:t>1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5312984" y="4094308"/>
              <a:ext cx="2924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R/S:{D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6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8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9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312984" y="3598713"/>
              <a:ext cx="695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</a:t>
              </a:r>
              <a:r>
                <a:rPr lang="en-US" altLang="zh-TW" dirty="0" smtClean="0"/>
                <a:t>-iter</a:t>
              </a:r>
              <a:endParaRPr lang="zh-TW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5297571" y="4722180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S:{D</a:t>
              </a:r>
              <a:r>
                <a:rPr lang="en-US" altLang="zh-TW" baseline="-25000" dirty="0" smtClean="0"/>
                <a:t>1,</a:t>
              </a:r>
              <a:r>
                <a:rPr lang="en-US" altLang="zh-TW" dirty="0"/>
                <a:t> </a:t>
              </a:r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6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5297571" y="4961160"/>
              <a:ext cx="26452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R/S:{D</a:t>
              </a:r>
              <a:r>
                <a:rPr lang="en-US" altLang="zh-TW" baseline="-25000" dirty="0" smtClean="0"/>
                <a:t>2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4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8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9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3</a:t>
              </a:r>
              <a:r>
                <a:rPr lang="en-US" altLang="zh-TW" dirty="0" smtClean="0"/>
                <a:t>, D</a:t>
              </a:r>
              <a:r>
                <a:rPr lang="en-US" altLang="zh-TW" baseline="-25000" dirty="0" smtClean="0"/>
                <a:t>5</a:t>
              </a:r>
              <a:r>
                <a:rPr lang="en-US" altLang="zh-TW" dirty="0" smtClean="0"/>
                <a:t>}</a:t>
              </a:r>
              <a:endParaRPr lang="zh-TW" altLang="en-US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5297571" y="4465565"/>
              <a:ext cx="695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3-iter</a:t>
              </a:r>
              <a:endParaRPr lang="zh-TW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5319952" y="5482892"/>
              <a:ext cx="242374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.</a:t>
              </a:r>
            </a:p>
            <a:p>
              <a:r>
                <a:rPr lang="en-US" altLang="zh-TW" dirty="0" smtClean="0"/>
                <a:t>.</a:t>
              </a:r>
            </a:p>
            <a:p>
              <a:r>
                <a:rPr lang="en-US" altLang="zh-TW" dirty="0" smtClean="0"/>
                <a:t>.</a:t>
              </a:r>
            </a:p>
            <a:p>
              <a:endParaRPr lang="zh-TW" altLang="en-US" dirty="0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2558598" y="4369392"/>
            <a:ext cx="27927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zh-TW" dirty="0"/>
              <a:t>λ </a:t>
            </a:r>
            <a:r>
              <a:rPr lang="en-US" altLang="zh-TW" dirty="0" err="1" smtClean="0"/>
              <a:t>sim</a:t>
            </a:r>
            <a:r>
              <a:rPr lang="en-US" altLang="zh-TW" dirty="0" smtClean="0"/>
              <a:t>(D2)-</a:t>
            </a:r>
            <a:r>
              <a:rPr lang="el-GR" altLang="zh-TW" dirty="0"/>
              <a:t> </a:t>
            </a:r>
            <a:r>
              <a:rPr lang="en-US" altLang="zh-TW" dirty="0" smtClean="0"/>
              <a:t>(1-</a:t>
            </a:r>
            <a:r>
              <a:rPr lang="el-GR" altLang="zh-TW" dirty="0" smtClean="0"/>
              <a:t>λ</a:t>
            </a:r>
            <a:r>
              <a:rPr lang="en-US" altLang="zh-TW" dirty="0" smtClean="0"/>
              <a:t>)*</a:t>
            </a:r>
            <a:r>
              <a:rPr lang="en-US" altLang="zh-TW" dirty="0" err="1" smtClean="0"/>
              <a:t>sim</a:t>
            </a:r>
            <a:r>
              <a:rPr lang="en-US" altLang="zh-TW" dirty="0" smtClean="0"/>
              <a:t>(D1,D2)</a:t>
            </a:r>
          </a:p>
          <a:p>
            <a:pPr algn="ctr"/>
            <a:r>
              <a:rPr lang="el-GR" altLang="zh-TW" dirty="0"/>
              <a:t>λ </a:t>
            </a:r>
            <a:r>
              <a:rPr lang="en-US" altLang="zh-TW" dirty="0" err="1" smtClean="0"/>
              <a:t>sim</a:t>
            </a:r>
            <a:r>
              <a:rPr lang="en-US" altLang="zh-TW" dirty="0" smtClean="0"/>
              <a:t>(D4)-</a:t>
            </a:r>
            <a:r>
              <a:rPr lang="el-GR" altLang="zh-TW" dirty="0" smtClean="0"/>
              <a:t> </a:t>
            </a:r>
            <a:r>
              <a:rPr lang="en-US" altLang="zh-TW" dirty="0"/>
              <a:t>(1-</a:t>
            </a:r>
            <a:r>
              <a:rPr lang="el-GR" altLang="zh-TW" dirty="0"/>
              <a:t>λ</a:t>
            </a:r>
            <a:r>
              <a:rPr lang="en-US" altLang="zh-TW" dirty="0"/>
              <a:t>)*</a:t>
            </a:r>
            <a:r>
              <a:rPr lang="en-US" altLang="zh-TW" dirty="0" err="1" smtClean="0"/>
              <a:t>sim</a:t>
            </a:r>
            <a:r>
              <a:rPr lang="en-US" altLang="zh-TW" dirty="0" smtClean="0"/>
              <a:t>(D1,D4)</a:t>
            </a:r>
            <a:endParaRPr lang="zh-TW" altLang="en-US" dirty="0"/>
          </a:p>
          <a:p>
            <a:pPr algn="ctr"/>
            <a:r>
              <a:rPr lang="el-GR" altLang="zh-TW" dirty="0"/>
              <a:t>λ </a:t>
            </a:r>
            <a:r>
              <a:rPr lang="en-US" altLang="zh-TW" dirty="0" err="1" smtClean="0"/>
              <a:t>sim</a:t>
            </a:r>
            <a:r>
              <a:rPr lang="en-US" altLang="zh-TW" dirty="0" smtClean="0"/>
              <a:t>(D6)-</a:t>
            </a:r>
            <a:r>
              <a:rPr lang="el-GR" altLang="zh-TW" dirty="0" smtClean="0"/>
              <a:t> </a:t>
            </a:r>
            <a:r>
              <a:rPr lang="en-US" altLang="zh-TW" dirty="0"/>
              <a:t>(1-</a:t>
            </a:r>
            <a:r>
              <a:rPr lang="el-GR" altLang="zh-TW" dirty="0"/>
              <a:t>λ</a:t>
            </a:r>
            <a:r>
              <a:rPr lang="en-US" altLang="zh-TW" dirty="0"/>
              <a:t>)*</a:t>
            </a:r>
            <a:r>
              <a:rPr lang="en-US" altLang="zh-TW" dirty="0" err="1" smtClean="0"/>
              <a:t>sim</a:t>
            </a:r>
            <a:r>
              <a:rPr lang="en-US" altLang="zh-TW" dirty="0" smtClean="0"/>
              <a:t>(D1,D6)</a:t>
            </a:r>
            <a:endParaRPr lang="zh-TW" altLang="en-US" dirty="0"/>
          </a:p>
          <a:p>
            <a:pPr algn="ctr"/>
            <a:r>
              <a:rPr lang="el-GR" altLang="zh-TW" dirty="0"/>
              <a:t>λ </a:t>
            </a:r>
            <a:r>
              <a:rPr lang="en-US" altLang="zh-TW" dirty="0" err="1" smtClean="0"/>
              <a:t>sim</a:t>
            </a:r>
            <a:r>
              <a:rPr lang="en-US" altLang="zh-TW" dirty="0" smtClean="0"/>
              <a:t>(D8)-</a:t>
            </a:r>
            <a:r>
              <a:rPr lang="el-GR" altLang="zh-TW" dirty="0" smtClean="0"/>
              <a:t> </a:t>
            </a:r>
            <a:r>
              <a:rPr lang="en-US" altLang="zh-TW" dirty="0"/>
              <a:t>(1-</a:t>
            </a:r>
            <a:r>
              <a:rPr lang="el-GR" altLang="zh-TW" dirty="0"/>
              <a:t>λ</a:t>
            </a:r>
            <a:r>
              <a:rPr lang="en-US" altLang="zh-TW" dirty="0"/>
              <a:t>)*</a:t>
            </a:r>
            <a:r>
              <a:rPr lang="en-US" altLang="zh-TW" dirty="0" err="1" smtClean="0"/>
              <a:t>sim</a:t>
            </a:r>
            <a:r>
              <a:rPr lang="en-US" altLang="zh-TW" dirty="0" smtClean="0"/>
              <a:t>(D1,D8)</a:t>
            </a:r>
            <a:endParaRPr lang="zh-TW" altLang="en-US" dirty="0"/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 smtClean="0"/>
              <a:t>.</a:t>
            </a:r>
          </a:p>
          <a:p>
            <a:pPr algn="ctr"/>
            <a:r>
              <a:rPr lang="en-US" altLang="zh-TW" dirty="0"/>
              <a:t>.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64319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667507" y="825565"/>
            <a:ext cx="1298471" cy="4195786"/>
            <a:chOff x="1231051" y="620688"/>
            <a:chExt cx="1728192" cy="5832648"/>
          </a:xfrm>
        </p:grpSpPr>
        <p:sp>
          <p:nvSpPr>
            <p:cNvPr id="7" name="矩形 6"/>
            <p:cNvSpPr/>
            <p:nvPr/>
          </p:nvSpPr>
          <p:spPr>
            <a:xfrm>
              <a:off x="1231051" y="620688"/>
              <a:ext cx="1728192" cy="58326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Document"/>
            <p:cNvSpPr>
              <a:spLocks noEditPoints="1" noChangeArrowheads="1"/>
            </p:cNvSpPr>
            <p:nvPr/>
          </p:nvSpPr>
          <p:spPr bwMode="auto">
            <a:xfrm>
              <a:off x="1540854" y="764803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Document"/>
            <p:cNvSpPr>
              <a:spLocks noEditPoints="1" noChangeArrowheads="1"/>
            </p:cNvSpPr>
            <p:nvPr/>
          </p:nvSpPr>
          <p:spPr bwMode="auto">
            <a:xfrm>
              <a:off x="1540854" y="2401607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Document"/>
            <p:cNvSpPr>
              <a:spLocks noEditPoints="1" noChangeArrowheads="1"/>
            </p:cNvSpPr>
            <p:nvPr/>
          </p:nvSpPr>
          <p:spPr bwMode="auto">
            <a:xfrm>
              <a:off x="1540854" y="4910536"/>
              <a:ext cx="992510" cy="1295856"/>
            </a:xfrm>
            <a:custGeom>
              <a:avLst/>
              <a:gdLst>
                <a:gd name="T0" fmla="*/ 10757 w 21600"/>
                <a:gd name="T1" fmla="*/ 21632 h 21600"/>
                <a:gd name="T2" fmla="*/ 85 w 21600"/>
                <a:gd name="T3" fmla="*/ 10849 h 21600"/>
                <a:gd name="T4" fmla="*/ 10757 w 21600"/>
                <a:gd name="T5" fmla="*/ 81 h 21600"/>
                <a:gd name="T6" fmla="*/ 21706 w 21600"/>
                <a:gd name="T7" fmla="*/ 10652 h 21600"/>
                <a:gd name="T8" fmla="*/ 10757 w 21600"/>
                <a:gd name="T9" fmla="*/ 21632 h 21600"/>
                <a:gd name="T10" fmla="*/ 0 w 21600"/>
                <a:gd name="T11" fmla="*/ 0 h 21600"/>
                <a:gd name="T12" fmla="*/ 21600 w 21600"/>
                <a:gd name="T13" fmla="*/ 0 h 21600"/>
                <a:gd name="T14" fmla="*/ 21600 w 21600"/>
                <a:gd name="T15" fmla="*/ 21600 h 21600"/>
                <a:gd name="T16" fmla="*/ 977 w 21600"/>
                <a:gd name="T17" fmla="*/ 818 h 21600"/>
                <a:gd name="T18" fmla="*/ 20622 w 21600"/>
                <a:gd name="T19" fmla="*/ 1642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845734" y="3767868"/>
              <a:ext cx="428407" cy="1710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.</a:t>
              </a:r>
            </a:p>
            <a:p>
              <a:r>
                <a:rPr lang="en-US" altLang="zh-TW" dirty="0"/>
                <a:t>.</a:t>
              </a:r>
              <a:endParaRPr lang="en-US" altLang="zh-TW" dirty="0" smtClean="0"/>
            </a:p>
            <a:p>
              <a:endParaRPr lang="zh-TW" altLang="en-US" dirty="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748152" y="412837"/>
            <a:ext cx="108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</a:t>
            </a:r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3902451" y="825565"/>
            <a:ext cx="1533645" cy="11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3926501" y="1204665"/>
            <a:ext cx="1509595" cy="1368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stCxn id="8" idx="3"/>
          </p:cNvCxnSpPr>
          <p:nvPr/>
        </p:nvCxnSpPr>
        <p:spPr>
          <a:xfrm>
            <a:off x="1649655" y="1388944"/>
            <a:ext cx="9819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/>
          <p:cNvGrpSpPr/>
          <p:nvPr/>
        </p:nvGrpSpPr>
        <p:grpSpPr>
          <a:xfrm>
            <a:off x="2465746" y="692228"/>
            <a:ext cx="1409051" cy="1562343"/>
            <a:chOff x="1685042" y="409206"/>
            <a:chExt cx="1409051" cy="1562343"/>
          </a:xfrm>
        </p:grpSpPr>
        <p:sp>
          <p:nvSpPr>
            <p:cNvPr id="19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cxnSp>
        <p:nvCxnSpPr>
          <p:cNvPr id="28" name="直線單箭頭接點 27"/>
          <p:cNvCxnSpPr/>
          <p:nvPr/>
        </p:nvCxnSpPr>
        <p:spPr>
          <a:xfrm>
            <a:off x="1701359" y="2669309"/>
            <a:ext cx="9466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群組 28"/>
          <p:cNvGrpSpPr/>
          <p:nvPr/>
        </p:nvGrpSpPr>
        <p:grpSpPr>
          <a:xfrm>
            <a:off x="2482112" y="2476649"/>
            <a:ext cx="1409051" cy="1562343"/>
            <a:chOff x="1685042" y="409206"/>
            <a:chExt cx="1409051" cy="1562343"/>
          </a:xfrm>
        </p:grpSpPr>
        <p:sp>
          <p:nvSpPr>
            <p:cNvPr id="30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cxnSp>
        <p:nvCxnSpPr>
          <p:cNvPr id="32" name="直線單箭頭接點 31"/>
          <p:cNvCxnSpPr>
            <a:stCxn id="10" idx="3"/>
          </p:cNvCxnSpPr>
          <p:nvPr/>
        </p:nvCxnSpPr>
        <p:spPr>
          <a:xfrm>
            <a:off x="1649655" y="4371227"/>
            <a:ext cx="1033662" cy="650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群組 32"/>
          <p:cNvGrpSpPr/>
          <p:nvPr/>
        </p:nvGrpSpPr>
        <p:grpSpPr>
          <a:xfrm>
            <a:off x="2517450" y="4324635"/>
            <a:ext cx="1409051" cy="1562343"/>
            <a:chOff x="1685042" y="409206"/>
            <a:chExt cx="1409051" cy="1562343"/>
          </a:xfrm>
        </p:grpSpPr>
        <p:sp>
          <p:nvSpPr>
            <p:cNvPr id="34" name="Documents"/>
            <p:cNvSpPr>
              <a:spLocks noEditPoints="1" noChangeArrowheads="1"/>
            </p:cNvSpPr>
            <p:nvPr/>
          </p:nvSpPr>
          <p:spPr bwMode="auto">
            <a:xfrm>
              <a:off x="1850909" y="409206"/>
              <a:ext cx="1243184" cy="1562343"/>
            </a:xfrm>
            <a:custGeom>
              <a:avLst/>
              <a:gdLst>
                <a:gd name="T0" fmla="*/ 0 w 21600"/>
                <a:gd name="T1" fmla="*/ 2800 h 21600"/>
                <a:gd name="T2" fmla="*/ 3468 w 21600"/>
                <a:gd name="T3" fmla="*/ 0 h 21600"/>
                <a:gd name="T4" fmla="*/ 21653 w 21600"/>
                <a:gd name="T5" fmla="*/ 18828 h 21600"/>
                <a:gd name="T6" fmla="*/ 19954 w 21600"/>
                <a:gd name="T7" fmla="*/ 20214 h 21600"/>
                <a:gd name="T8" fmla="*/ 18256 w 21600"/>
                <a:gd name="T9" fmla="*/ 21628 h 21600"/>
                <a:gd name="T10" fmla="*/ 19954 w 21600"/>
                <a:gd name="T11" fmla="*/ 1428 h 21600"/>
                <a:gd name="T12" fmla="*/ 18256 w 21600"/>
                <a:gd name="T13" fmla="*/ 2800 h 21600"/>
                <a:gd name="T14" fmla="*/ 1645 w 21600"/>
                <a:gd name="T15" fmla="*/ 1428 h 21600"/>
                <a:gd name="T16" fmla="*/ 21600 w 21600"/>
                <a:gd name="T17" fmla="*/ 0 h 21600"/>
                <a:gd name="T18" fmla="*/ 10800 w 21600"/>
                <a:gd name="T19" fmla="*/ 0 h 21600"/>
                <a:gd name="T20" fmla="*/ 0 w 21600"/>
                <a:gd name="T21" fmla="*/ 10800 h 21600"/>
                <a:gd name="T22" fmla="*/ 21600 w 21600"/>
                <a:gd name="T23" fmla="*/ 10800 h 21600"/>
                <a:gd name="T24" fmla="*/ 1645 w 21600"/>
                <a:gd name="T25" fmla="*/ 4171 h 21600"/>
                <a:gd name="T26" fmla="*/ 16522 w 21600"/>
                <a:gd name="T27" fmla="*/ 1731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文字方塊 34"/>
            <p:cNvSpPr txBox="1"/>
            <p:nvPr/>
          </p:nvSpPr>
          <p:spPr>
            <a:xfrm>
              <a:off x="1685042" y="921643"/>
              <a:ext cx="132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dirty="0" smtClean="0"/>
                <a:t>Web</a:t>
              </a:r>
            </a:p>
            <a:p>
              <a:pPr algn="ctr"/>
              <a:r>
                <a:rPr lang="en-US" altLang="zh-TW" sz="1400" dirty="0" smtClean="0"/>
                <a:t>documents</a:t>
              </a:r>
              <a:endParaRPr lang="zh-TW" altLang="en-US" sz="1400" dirty="0"/>
            </a:p>
          </p:txBody>
        </p:sp>
      </p:grpSp>
      <p:sp>
        <p:nvSpPr>
          <p:cNvPr id="39" name="文字方塊 38"/>
          <p:cNvSpPr txBox="1"/>
          <p:nvPr/>
        </p:nvSpPr>
        <p:spPr>
          <a:xfrm>
            <a:off x="2700089" y="260648"/>
            <a:ext cx="117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Expansion</a:t>
            </a:r>
            <a:endParaRPr lang="zh-TW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5436096" y="325522"/>
            <a:ext cx="2448272" cy="1315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6068077" y="-11333"/>
            <a:ext cx="122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3PPronoun</a:t>
            </a:r>
            <a:endParaRPr lang="zh-TW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5456192" y="2106691"/>
            <a:ext cx="2448272" cy="1315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Search </a:t>
            </a:r>
            <a:r>
              <a:rPr lang="en-US" altLang="zh-TW" dirty="0" err="1" smtClean="0">
                <a:solidFill>
                  <a:schemeClr val="tx1"/>
                </a:solidFill>
              </a:rPr>
              <a:t>absrtact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</a:rPr>
              <a:t>coverd</a:t>
            </a:r>
            <a:r>
              <a:rPr lang="en-US" altLang="zh-TW" dirty="0" smtClean="0">
                <a:solidFill>
                  <a:schemeClr val="tx1"/>
                </a:solidFill>
              </a:rPr>
              <a:t> by nugget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5115220" y="1745122"/>
            <a:ext cx="313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DocRank</a:t>
            </a:r>
            <a:r>
              <a:rPr lang="en-US" altLang="zh-TW" dirty="0" smtClean="0"/>
              <a:t> &amp;&amp; </a:t>
            </a:r>
            <a:r>
              <a:rPr lang="en-US" altLang="zh-TW" dirty="0" err="1" smtClean="0"/>
              <a:t>AbstractCoverage</a:t>
            </a:r>
            <a:endParaRPr lang="zh-TW" altLang="en-US" dirty="0"/>
          </a:p>
        </p:txBody>
      </p:sp>
      <p:cxnSp>
        <p:nvCxnSpPr>
          <p:cNvPr id="50" name="直線單箭頭接點 49"/>
          <p:cNvCxnSpPr>
            <a:stCxn id="19" idx="11"/>
          </p:cNvCxnSpPr>
          <p:nvPr/>
        </p:nvCxnSpPr>
        <p:spPr>
          <a:xfrm>
            <a:off x="3874797" y="1473400"/>
            <a:ext cx="1561299" cy="2904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5459423" y="3854326"/>
            <a:ext cx="2448272" cy="1315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Terms in Nugget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953872" y="3478742"/>
            <a:ext cx="145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Nuggetlength</a:t>
            </a:r>
            <a:endParaRPr lang="zh-TW" altLang="en-US" dirty="0"/>
          </a:p>
        </p:txBody>
      </p:sp>
      <p:cxnSp>
        <p:nvCxnSpPr>
          <p:cNvPr id="58" name="直線單箭頭接點 57"/>
          <p:cNvCxnSpPr/>
          <p:nvPr/>
        </p:nvCxnSpPr>
        <p:spPr>
          <a:xfrm>
            <a:off x="3874797" y="2194468"/>
            <a:ext cx="1489291" cy="36925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5456192" y="5512692"/>
            <a:ext cx="2448272" cy="1315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Text at the beginning of the doc  is more relevant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5953872" y="5160445"/>
            <a:ext cx="14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NuggetOffset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5496696" y="39006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Lin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862596" y="388244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s a PG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5496696" y="76039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Lin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798095" y="758577"/>
            <a:ext cx="212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is a basketball player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5486097" y="1147465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Lin</a:t>
            </a:r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5830226" y="1167416"/>
            <a:ext cx="1929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studied in Harvard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513850" y="77862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513850" y="114795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He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9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  <p:bldP spid="14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pPr lvl="1"/>
            <a:r>
              <a:rPr lang="en-US" altLang="zh-TW" dirty="0" smtClean="0"/>
              <a:t>Retrieval</a:t>
            </a:r>
          </a:p>
          <a:p>
            <a:pPr lvl="1"/>
            <a:r>
              <a:rPr lang="en-US" altLang="zh-TW" dirty="0" smtClean="0"/>
              <a:t>Extraction</a:t>
            </a:r>
          </a:p>
          <a:p>
            <a:pPr lvl="1"/>
            <a:r>
              <a:rPr lang="en-US" altLang="zh-TW" dirty="0" smtClean="0"/>
              <a:t>Scoring</a:t>
            </a:r>
          </a:p>
          <a:p>
            <a:pPr lvl="1"/>
            <a:r>
              <a:rPr lang="en-US" altLang="zh-TW" dirty="0" smtClean="0"/>
              <a:t>Merging</a:t>
            </a:r>
          </a:p>
          <a:p>
            <a:r>
              <a:rPr lang="en-US" altLang="zh-TW" dirty="0" smtClean="0"/>
              <a:t>Experiment</a:t>
            </a:r>
          </a:p>
          <a:p>
            <a:pPr lvl="1"/>
            <a:r>
              <a:rPr lang="en-US" altLang="zh-TW" dirty="0"/>
              <a:t>Intrinsic evaluation</a:t>
            </a:r>
          </a:p>
          <a:p>
            <a:pPr lvl="1"/>
            <a:r>
              <a:rPr lang="en-US" altLang="zh-TW" dirty="0"/>
              <a:t>Application to </a:t>
            </a:r>
            <a:r>
              <a:rPr lang="en-US" altLang="zh-TW" dirty="0" smtClean="0"/>
              <a:t>QA</a:t>
            </a:r>
          </a:p>
          <a:p>
            <a:r>
              <a:rPr lang="en-US" altLang="zh-TW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1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36"/>
            <a:ext cx="8486715" cy="678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203848" y="908720"/>
            <a:ext cx="10081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91680" y="4221088"/>
            <a:ext cx="10081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195736" y="4581128"/>
            <a:ext cx="100811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2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Scoring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Linear regression</a:t>
            </a:r>
          </a:p>
          <a:p>
            <a:pPr lvl="1"/>
            <a:r>
              <a:rPr lang="en-US" altLang="zh-TW" dirty="0" smtClean="0"/>
              <a:t>y = a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 + a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</a:t>
            </a:r>
          </a:p>
          <a:p>
            <a:r>
              <a:rPr lang="en-US" altLang="zh-TW" dirty="0" smtClean="0"/>
              <a:t>Logistic regression model</a:t>
            </a:r>
          </a:p>
          <a:p>
            <a:pPr lvl="1"/>
            <a:r>
              <a:rPr lang="en-US" altLang="zh-TW" dirty="0" smtClean="0"/>
              <a:t>Non-linear</a:t>
            </a:r>
          </a:p>
          <a:p>
            <a:pPr lvl="1"/>
            <a:r>
              <a:rPr lang="en-US" altLang="zh-TW" dirty="0" err="1" smtClean="0"/>
              <a:t>Logit</a:t>
            </a:r>
            <a:r>
              <a:rPr lang="en-US" altLang="zh-TW" dirty="0" smtClean="0"/>
              <a:t> function</a:t>
            </a:r>
          </a:p>
          <a:p>
            <a:pPr lvl="2"/>
            <a:r>
              <a:rPr lang="zh-TW" altLang="en-US" dirty="0"/>
              <a:t> </a:t>
            </a:r>
            <a:r>
              <a:rPr lang="en-US" altLang="zh-TW" dirty="0" smtClean="0"/>
              <a:t>p(t) =                  , [0,1]</a:t>
            </a:r>
          </a:p>
          <a:p>
            <a:pPr lvl="2"/>
            <a:endParaRPr lang="en-US" altLang="zh-TW" dirty="0" smtClean="0"/>
          </a:p>
          <a:p>
            <a:pPr lvl="2"/>
            <a:r>
              <a:rPr lang="en-US" altLang="zh-TW" dirty="0" smtClean="0"/>
              <a:t>p(y </a:t>
            </a:r>
            <a:r>
              <a:rPr lang="en-US" altLang="zh-TW" dirty="0"/>
              <a:t>= a</a:t>
            </a:r>
            <a:r>
              <a:rPr lang="en-US" altLang="zh-TW" baseline="-25000" dirty="0"/>
              <a:t>0</a:t>
            </a:r>
            <a:r>
              <a:rPr lang="en-US" altLang="zh-TW" dirty="0"/>
              <a:t> + a</a:t>
            </a:r>
            <a:r>
              <a:rPr lang="en-US" altLang="zh-TW" baseline="-25000" dirty="0"/>
              <a:t>1</a:t>
            </a:r>
            <a:r>
              <a:rPr lang="en-US" altLang="zh-TW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 </a:t>
            </a:r>
            <a:r>
              <a:rPr lang="en-US" altLang="zh-TW" dirty="0" smtClean="0"/>
              <a:t>+…+ a</a:t>
            </a:r>
            <a:r>
              <a:rPr lang="en-US" altLang="zh-TW" baseline="-25000" dirty="0" smtClean="0"/>
              <a:t>14</a:t>
            </a:r>
            <a:r>
              <a:rPr lang="en-US" altLang="zh-TW" dirty="0" smtClean="0"/>
              <a:t>x</a:t>
            </a:r>
            <a:r>
              <a:rPr lang="en-US" altLang="zh-TW" baseline="-25000" dirty="0" smtClean="0"/>
              <a:t>14</a:t>
            </a:r>
            <a:r>
              <a:rPr lang="en-US" altLang="zh-TW" dirty="0" smtClean="0"/>
              <a:t>),   </a:t>
            </a:r>
            <a:r>
              <a:rPr lang="en-US" altLang="zh-TW" dirty="0"/>
              <a:t>[0,1]</a:t>
            </a:r>
          </a:p>
          <a:p>
            <a:pPr lvl="2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8953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Approach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7" y="1777008"/>
            <a:ext cx="8949395" cy="3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984437" y="1635629"/>
            <a:ext cx="2160240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Merging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Drop the nuggets if their relevance scores are below an absolute threshold(0.1)</a:t>
            </a:r>
          </a:p>
          <a:p>
            <a:r>
              <a:rPr lang="en-US" altLang="zh-TW" dirty="0" smtClean="0"/>
              <a:t>Stop merging if total character length of all nuggets exceeds a threshold(10 times)</a:t>
            </a:r>
          </a:p>
          <a:p>
            <a:r>
              <a:rPr lang="en-US" altLang="zh-TW" dirty="0" smtClean="0"/>
              <a:t>The remaining nuggets are compiled into a pseudo-document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1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Intrinsic evaluation</a:t>
            </a:r>
          </a:p>
          <a:p>
            <a:r>
              <a:rPr lang="en-US" altLang="zh-TW" dirty="0" smtClean="0"/>
              <a:t>Application to QA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4608512" cy="372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5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Intrinsic </a:t>
            </a:r>
            <a:r>
              <a:rPr lang="en-US" altLang="zh-TW" dirty="0" smtClean="0"/>
              <a:t>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15 </a:t>
            </a:r>
            <a:r>
              <a:rPr lang="en-US" altLang="zh-TW" dirty="0"/>
              <a:t>W</a:t>
            </a:r>
            <a:r>
              <a:rPr lang="en-US" altLang="zh-TW" dirty="0" smtClean="0"/>
              <a:t>ikipedia articles</a:t>
            </a:r>
          </a:p>
          <a:p>
            <a:pPr lvl="1"/>
            <a:r>
              <a:rPr lang="en-US" altLang="zh-TW" dirty="0" smtClean="0"/>
              <a:t>Human annotators select relevant substrings</a:t>
            </a:r>
          </a:p>
          <a:p>
            <a:pPr lvl="1"/>
            <a:r>
              <a:rPr lang="en-US" altLang="zh-TW" dirty="0" smtClean="0"/>
              <a:t>A nugget was considered relevant if any of its tokens were selected by an annotator</a:t>
            </a:r>
          </a:p>
          <a:p>
            <a:pPr lvl="1"/>
            <a:r>
              <a:rPr lang="en-US" altLang="zh-TW" dirty="0" smtClean="0"/>
              <a:t>Evaluate different relevance models</a:t>
            </a:r>
          </a:p>
          <a:p>
            <a:pPr lvl="2"/>
            <a:r>
              <a:rPr lang="en-US" altLang="zh-TW" dirty="0" smtClean="0"/>
              <a:t>Sentence-level</a:t>
            </a:r>
          </a:p>
          <a:p>
            <a:pPr lvl="2"/>
            <a:r>
              <a:rPr lang="en-US" altLang="zh-TW" dirty="0" smtClean="0"/>
              <a:t>Markup-level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7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Intrinsic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TW" dirty="0" smtClean="0"/>
              <a:t>Different </a:t>
            </a:r>
            <a:r>
              <a:rPr lang="en-US" altLang="zh-TW" dirty="0"/>
              <a:t>relevance models</a:t>
            </a:r>
          </a:p>
          <a:p>
            <a:pPr lvl="1"/>
            <a:r>
              <a:rPr lang="en-US" altLang="zh-TW" dirty="0" smtClean="0"/>
              <a:t>Random</a:t>
            </a:r>
          </a:p>
          <a:p>
            <a:pPr lvl="1"/>
            <a:r>
              <a:rPr lang="en-US" altLang="zh-TW" dirty="0" smtClean="0"/>
              <a:t>Round Robin</a:t>
            </a:r>
          </a:p>
          <a:p>
            <a:pPr lvl="1"/>
            <a:r>
              <a:rPr lang="en-US" altLang="zh-TW" dirty="0" smtClean="0"/>
              <a:t>Search Rank</a:t>
            </a:r>
          </a:p>
          <a:p>
            <a:pPr lvl="1"/>
            <a:r>
              <a:rPr lang="en-US" altLang="zh-TW" dirty="0" smtClean="0"/>
              <a:t>MMR</a:t>
            </a:r>
          </a:p>
          <a:p>
            <a:pPr lvl="1"/>
            <a:r>
              <a:rPr lang="en-US" altLang="zh-TW" dirty="0" smtClean="0"/>
              <a:t>LR independent</a:t>
            </a:r>
          </a:p>
          <a:p>
            <a:pPr lvl="1"/>
            <a:r>
              <a:rPr lang="en-US" altLang="zh-TW" dirty="0" smtClean="0"/>
              <a:t>LR adjacent</a:t>
            </a:r>
          </a:p>
          <a:p>
            <a:pPr lvl="1"/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76872"/>
            <a:ext cx="508581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380312" y="2420888"/>
            <a:ext cx="1485411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380312" y="2420887"/>
            <a:ext cx="1485411" cy="1737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406835" y="3032956"/>
            <a:ext cx="1485411" cy="1737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6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Intrinsic evaluation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3"/>
            <a:ext cx="4320480" cy="387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1" y="2830362"/>
            <a:ext cx="4485330" cy="19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 to QA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Dataset</a:t>
            </a:r>
          </a:p>
          <a:p>
            <a:pPr lvl="1"/>
            <a:r>
              <a:rPr lang="en-US" altLang="zh-TW" dirty="0" smtClean="0"/>
              <a:t>Jeopardy!</a:t>
            </a:r>
          </a:p>
          <a:p>
            <a:pPr lvl="1"/>
            <a:r>
              <a:rPr lang="en-US" altLang="zh-TW" dirty="0" smtClean="0"/>
              <a:t>TREC questions</a:t>
            </a:r>
          </a:p>
          <a:p>
            <a:r>
              <a:rPr lang="en-US" altLang="zh-TW" dirty="0" smtClean="0"/>
              <a:t>Expanded sources</a:t>
            </a:r>
            <a:endParaRPr lang="en-US" altLang="zh-TW" dirty="0"/>
          </a:p>
          <a:p>
            <a:pPr lvl="1"/>
            <a:r>
              <a:rPr lang="en-US" altLang="zh-TW" dirty="0" smtClean="0"/>
              <a:t>Wikipedia &amp;&amp; </a:t>
            </a:r>
            <a:r>
              <a:rPr lang="en-US" altLang="zh-TW" dirty="0" err="1" smtClean="0"/>
              <a:t>Wiktionary</a:t>
            </a:r>
            <a:r>
              <a:rPr lang="en-US" altLang="zh-TW" dirty="0" smtClean="0"/>
              <a:t>(baseline)</a:t>
            </a:r>
          </a:p>
          <a:p>
            <a:pPr lvl="1"/>
            <a:r>
              <a:rPr lang="en-US" altLang="zh-TW" dirty="0" smtClean="0"/>
              <a:t>All source</a:t>
            </a:r>
          </a:p>
          <a:p>
            <a:pPr lvl="2"/>
            <a:r>
              <a:rPr lang="en-US" altLang="zh-TW" dirty="0" smtClean="0"/>
              <a:t>Encyclopedias(</a:t>
            </a:r>
            <a:r>
              <a:rPr lang="en-US" altLang="zh-TW" dirty="0" err="1" smtClean="0"/>
              <a:t>wikipedia</a:t>
            </a:r>
            <a:r>
              <a:rPr lang="en-US" altLang="zh-TW" dirty="0" smtClean="0"/>
              <a:t>, world book)</a:t>
            </a:r>
          </a:p>
          <a:p>
            <a:pPr lvl="2"/>
            <a:r>
              <a:rPr lang="en-US" altLang="zh-TW" dirty="0" smtClean="0"/>
              <a:t>Dictionaries(</a:t>
            </a:r>
            <a:r>
              <a:rPr lang="en-US" altLang="zh-TW" dirty="0" err="1"/>
              <a:t>w</a:t>
            </a:r>
            <a:r>
              <a:rPr lang="en-US" altLang="zh-TW" dirty="0" err="1" smtClean="0"/>
              <a:t>iktionary</a:t>
            </a:r>
            <a:r>
              <a:rPr lang="en-US" altLang="zh-TW" dirty="0" smtClean="0"/>
              <a:t>, thesauri)</a:t>
            </a:r>
          </a:p>
          <a:p>
            <a:pPr lvl="2"/>
            <a:r>
              <a:rPr lang="en-US" altLang="zh-TW" dirty="0" smtClean="0"/>
              <a:t>Newswire(AQUAINT, New York Time archive)</a:t>
            </a:r>
          </a:p>
          <a:p>
            <a:pPr lvl="2"/>
            <a:r>
              <a:rPr lang="en-US" altLang="zh-TW" dirty="0" smtClean="0"/>
              <a:t>Literature</a:t>
            </a:r>
            <a:endParaRPr lang="zh-TW" altLang="en-US" dirty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61" y="1916832"/>
            <a:ext cx="4752528" cy="118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482680" cy="348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98" y="4756303"/>
            <a:ext cx="3547553" cy="160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78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to QA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QA search Experiments</a:t>
            </a:r>
          </a:p>
          <a:p>
            <a:pPr lvl="1"/>
            <a:r>
              <a:rPr lang="en-US" altLang="zh-TW" dirty="0" smtClean="0"/>
              <a:t>Recall</a:t>
            </a:r>
          </a:p>
          <a:p>
            <a:pPr lvl="1"/>
            <a:r>
              <a:rPr lang="en-US" altLang="zh-TW" dirty="0" smtClean="0"/>
              <a:t>Answered question / all question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4818"/>
            <a:ext cx="8899999" cy="333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69160"/>
            <a:ext cx="48101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3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Search engine V.S QA 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2" y="2620955"/>
            <a:ext cx="3528391" cy="16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55" y="1340768"/>
            <a:ext cx="452156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向右箭號 4"/>
          <p:cNvSpPr/>
          <p:nvPr/>
        </p:nvSpPr>
        <p:spPr>
          <a:xfrm>
            <a:off x="3877883" y="328498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94362" y="2173506"/>
            <a:ext cx="2009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Query: Data mining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15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Application to QA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accuracy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91" y="2519603"/>
            <a:ext cx="619330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6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 proposed a statistical approach for source </a:t>
            </a:r>
            <a:r>
              <a:rPr lang="en-US" altLang="zh-TW" dirty="0" smtClean="0"/>
              <a:t>expansion</a:t>
            </a:r>
          </a:p>
          <a:p>
            <a:r>
              <a:rPr lang="en-US" altLang="zh-TW" dirty="0"/>
              <a:t>The proposed method </a:t>
            </a:r>
            <a:r>
              <a:rPr lang="en-US" altLang="zh-TW" dirty="0" smtClean="0"/>
              <a:t>yields significant </a:t>
            </a:r>
            <a:r>
              <a:rPr lang="en-US" altLang="zh-TW" dirty="0"/>
              <a:t>gains in search performance on all datasets, </a:t>
            </a:r>
            <a:r>
              <a:rPr lang="en-US" altLang="zh-TW" dirty="0" smtClean="0"/>
              <a:t>improving search </a:t>
            </a:r>
            <a:r>
              <a:rPr lang="en-US" altLang="zh-TW" dirty="0"/>
              <a:t>recall by 4.2–8.6</a:t>
            </a:r>
            <a:r>
              <a:rPr lang="en-US" altLang="zh-TW" dirty="0" smtClean="0"/>
              <a:t>%.</a:t>
            </a:r>
          </a:p>
          <a:p>
            <a:r>
              <a:rPr lang="en-US" altLang="zh-TW" dirty="0" smtClean="0"/>
              <a:t>SE also improves </a:t>
            </a:r>
            <a:r>
              <a:rPr lang="en-US" altLang="zh-TW" dirty="0"/>
              <a:t>the </a:t>
            </a:r>
            <a:r>
              <a:rPr lang="en-US" altLang="zh-TW" dirty="0" smtClean="0"/>
              <a:t>accuracy </a:t>
            </a:r>
            <a:r>
              <a:rPr lang="en-US" altLang="zh-TW" dirty="0"/>
              <a:t>by 7.6–12.9% on Jeopardy! and TREC datasets.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2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Search engine V.S QA system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851920" y="1858613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QA system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633535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Jeremy </a:t>
            </a:r>
            <a:r>
              <a:rPr lang="en-US" altLang="zh-TW" dirty="0" err="1"/>
              <a:t>Shu</a:t>
            </a:r>
            <a:r>
              <a:rPr lang="en-US" altLang="zh-TW" dirty="0"/>
              <a:t>-How </a:t>
            </a:r>
            <a:r>
              <a:rPr lang="en-US" altLang="zh-TW" dirty="0" smtClean="0"/>
              <a:t>Lin</a:t>
            </a:r>
            <a:r>
              <a:rPr lang="en-US" altLang="zh-TW" dirty="0"/>
              <a:t> (born August 23, 1988) is an American professional basketball player with the New York Knicks of </a:t>
            </a:r>
            <a:r>
              <a:rPr lang="en-US" altLang="zh-TW" dirty="0" smtClean="0"/>
              <a:t>the National</a:t>
            </a:r>
            <a:r>
              <a:rPr lang="en-US" altLang="zh-TW" dirty="0" smtClean="0">
                <a:hlinkClick r:id="rId2" tooltip="National Basketball Association"/>
              </a:rPr>
              <a:t> </a:t>
            </a:r>
            <a:r>
              <a:rPr lang="en-US" altLang="zh-TW" dirty="0"/>
              <a:t>Basketball Association (NBA). After receiving no athletic scholarship offers out of high school and being undrafted out of college, the 2010 Harvard University graduate reached a partially guaranteed contract deal later that year with his hometown Golden State Warriors.</a:t>
            </a:r>
            <a:endParaRPr lang="zh-TW" altLang="en-US" dirty="0"/>
          </a:p>
        </p:txBody>
      </p:sp>
      <p:sp>
        <p:nvSpPr>
          <p:cNvPr id="10" name="向下箭號 9"/>
          <p:cNvSpPr/>
          <p:nvPr/>
        </p:nvSpPr>
        <p:spPr>
          <a:xfrm>
            <a:off x="4283968" y="2984949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948264" y="1584814"/>
            <a:ext cx="1512168" cy="1483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5" name="雲朵形 4"/>
          <p:cNvSpPr/>
          <p:nvPr/>
        </p:nvSpPr>
        <p:spPr>
          <a:xfrm>
            <a:off x="711980" y="1613395"/>
            <a:ext cx="1983620" cy="14265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Who is </a:t>
            </a:r>
            <a:r>
              <a:rPr lang="en-US" altLang="zh-TW" dirty="0" smtClean="0"/>
              <a:t>Jeremy </a:t>
            </a:r>
            <a:r>
              <a:rPr lang="en-US" altLang="zh-TW" dirty="0" err="1"/>
              <a:t>lin</a:t>
            </a:r>
            <a:r>
              <a:rPr lang="en-US" altLang="zh-TW" dirty="0"/>
              <a:t>?</a:t>
            </a:r>
            <a:endParaRPr lang="zh-TW" altLang="en-US" dirty="0"/>
          </a:p>
          <a:p>
            <a:pPr algn="ctr"/>
            <a:endParaRPr lang="zh-TW" altLang="en-US" dirty="0"/>
          </a:p>
        </p:txBody>
      </p:sp>
      <p:cxnSp>
        <p:nvCxnSpPr>
          <p:cNvPr id="17" name="直線單箭頭接點 16"/>
          <p:cNvCxnSpPr>
            <a:stCxn id="5" idx="0"/>
          </p:cNvCxnSpPr>
          <p:nvPr/>
        </p:nvCxnSpPr>
        <p:spPr>
          <a:xfrm>
            <a:off x="2693947" y="2326666"/>
            <a:ext cx="11579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8" idx="3"/>
            <a:endCxn id="11" idx="2"/>
          </p:cNvCxnSpPr>
          <p:nvPr/>
        </p:nvCxnSpPr>
        <p:spPr>
          <a:xfrm>
            <a:off x="5580112" y="2326665"/>
            <a:ext cx="1368152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3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Search engine V.S QA system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851920" y="1858613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QA system</a:t>
            </a:r>
            <a:endParaRPr lang="zh-TW" altLang="en-US" dirty="0"/>
          </a:p>
        </p:txBody>
      </p:sp>
      <p:sp>
        <p:nvSpPr>
          <p:cNvPr id="7" name="向下箭號 6"/>
          <p:cNvSpPr/>
          <p:nvPr/>
        </p:nvSpPr>
        <p:spPr>
          <a:xfrm>
            <a:off x="4283968" y="3354281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948264" y="1584814"/>
            <a:ext cx="1512168" cy="14837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Source</a:t>
            </a:r>
            <a:endParaRPr lang="zh-TW" altLang="en-US" dirty="0"/>
          </a:p>
        </p:txBody>
      </p:sp>
      <p:sp>
        <p:nvSpPr>
          <p:cNvPr id="9" name="雲朵形 8"/>
          <p:cNvSpPr/>
          <p:nvPr/>
        </p:nvSpPr>
        <p:spPr>
          <a:xfrm>
            <a:off x="0" y="1613395"/>
            <a:ext cx="2695600" cy="142654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What </a:t>
            </a:r>
            <a:r>
              <a:rPr lang="en-US" altLang="zh-TW" dirty="0"/>
              <a:t>is </a:t>
            </a:r>
            <a:r>
              <a:rPr lang="en-US" altLang="zh-TW" dirty="0" smtClean="0"/>
              <a:t>Melancholia?</a:t>
            </a:r>
            <a:endParaRPr lang="zh-TW" altLang="en-US" dirty="0"/>
          </a:p>
          <a:p>
            <a:pPr algn="ctr"/>
            <a:endParaRPr lang="zh-TW" altLang="en-US" dirty="0"/>
          </a:p>
        </p:txBody>
      </p:sp>
      <p:cxnSp>
        <p:nvCxnSpPr>
          <p:cNvPr id="10" name="直線單箭頭接點 9"/>
          <p:cNvCxnSpPr>
            <a:stCxn id="9" idx="0"/>
          </p:cNvCxnSpPr>
          <p:nvPr/>
        </p:nvCxnSpPr>
        <p:spPr>
          <a:xfrm>
            <a:off x="2693354" y="2326666"/>
            <a:ext cx="11585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6" idx="3"/>
            <a:endCxn id="8" idx="2"/>
          </p:cNvCxnSpPr>
          <p:nvPr/>
        </p:nvCxnSpPr>
        <p:spPr>
          <a:xfrm>
            <a:off x="5580112" y="2326665"/>
            <a:ext cx="1368152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6726516" y="3525879"/>
            <a:ext cx="195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 information or </a:t>
            </a:r>
          </a:p>
          <a:p>
            <a:r>
              <a:rPr lang="en-US" altLang="zh-TW" dirty="0" smtClean="0"/>
              <a:t>lack of information</a:t>
            </a:r>
            <a:endParaRPr lang="zh-TW" altLang="en-US" dirty="0"/>
          </a:p>
        </p:txBody>
      </p:sp>
      <p:cxnSp>
        <p:nvCxnSpPr>
          <p:cNvPr id="19" name="直線單箭頭接點 18"/>
          <p:cNvCxnSpPr>
            <a:stCxn id="8" idx="4"/>
            <a:endCxn id="17" idx="0"/>
          </p:cNvCxnSpPr>
          <p:nvPr/>
        </p:nvCxnSpPr>
        <p:spPr>
          <a:xfrm>
            <a:off x="7704348" y="3068517"/>
            <a:ext cx="0" cy="457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130384" y="4869160"/>
            <a:ext cx="117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Bad Result</a:t>
            </a:r>
            <a:endParaRPr lang="zh-TW" altLang="en-US" dirty="0"/>
          </a:p>
        </p:txBody>
      </p:sp>
      <p:sp>
        <p:nvSpPr>
          <p:cNvPr id="5" name="爆炸 1 4"/>
          <p:cNvSpPr/>
          <p:nvPr/>
        </p:nvSpPr>
        <p:spPr>
          <a:xfrm>
            <a:off x="6621366" y="4369750"/>
            <a:ext cx="2165964" cy="136815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Source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Expansion</a:t>
            </a: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2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Question Answering(QA)</a:t>
            </a:r>
          </a:p>
          <a:p>
            <a:pPr lvl="1"/>
            <a:r>
              <a:rPr lang="en-US" altLang="zh-TW" dirty="0" smtClean="0"/>
              <a:t>Good coverage for a given question domain</a:t>
            </a:r>
          </a:p>
          <a:p>
            <a:r>
              <a:rPr lang="en-US" altLang="zh-TW" dirty="0" smtClean="0"/>
              <a:t>May not contain the answers to all question</a:t>
            </a:r>
          </a:p>
          <a:p>
            <a:r>
              <a:rPr lang="en-US" altLang="zh-TW" dirty="0" smtClean="0"/>
              <a:t>Source expansion</a:t>
            </a:r>
          </a:p>
          <a:p>
            <a:pPr lvl="1"/>
            <a:r>
              <a:rPr lang="en-US" altLang="zh-TW" dirty="0" smtClean="0"/>
              <a:t>Improve coverage</a:t>
            </a:r>
          </a:p>
          <a:p>
            <a:pPr lvl="1"/>
            <a:r>
              <a:rPr lang="en-US" altLang="zh-TW" dirty="0" smtClean="0"/>
              <a:t>Facilitate extraction and validation of answers</a:t>
            </a:r>
          </a:p>
          <a:p>
            <a:pPr lvl="1"/>
            <a:r>
              <a:rPr lang="en-US" altLang="zh-TW" dirty="0" smtClean="0"/>
              <a:t>Statistical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6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145565" y="620688"/>
            <a:ext cx="1728192" cy="583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3455368" y="764803"/>
            <a:ext cx="992510" cy="129585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sz="1200" dirty="0" smtClean="0"/>
          </a:p>
          <a:p>
            <a:pPr algn="ctr"/>
            <a:r>
              <a:rPr lang="en-US" altLang="zh-TW" sz="1200" dirty="0" smtClean="0"/>
              <a:t>Seed</a:t>
            </a:r>
          </a:p>
          <a:p>
            <a:pPr algn="ctr"/>
            <a:r>
              <a:rPr lang="en-US" altLang="zh-TW" sz="1200" dirty="0" smtClean="0"/>
              <a:t>document</a:t>
            </a:r>
            <a:endParaRPr lang="zh-TW" altLang="en-US" sz="1200" dirty="0"/>
          </a:p>
        </p:txBody>
      </p:sp>
      <p:sp>
        <p:nvSpPr>
          <p:cNvPr id="7" name="矩形 6"/>
          <p:cNvSpPr/>
          <p:nvPr/>
        </p:nvSpPr>
        <p:spPr>
          <a:xfrm>
            <a:off x="179512" y="2775677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QA system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7" idx="3"/>
          </p:cNvCxnSpPr>
          <p:nvPr/>
        </p:nvCxnSpPr>
        <p:spPr>
          <a:xfrm flipV="1">
            <a:off x="1907704" y="3235740"/>
            <a:ext cx="1237861" cy="79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3455368" y="2401607"/>
            <a:ext cx="992510" cy="129585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sz="1200" dirty="0"/>
          </a:p>
          <a:p>
            <a:pPr algn="ctr"/>
            <a:r>
              <a:rPr lang="en-US" altLang="zh-TW" sz="1200" dirty="0"/>
              <a:t>Seed</a:t>
            </a:r>
          </a:p>
          <a:p>
            <a:pPr algn="ctr"/>
            <a:r>
              <a:rPr lang="en-US" altLang="zh-TW" sz="1200" dirty="0"/>
              <a:t>document</a:t>
            </a:r>
            <a:endParaRPr lang="zh-TW" altLang="en-US" sz="1200" dirty="0"/>
          </a:p>
          <a:p>
            <a:endParaRPr lang="zh-TW" altLang="en-US" sz="1200" dirty="0"/>
          </a:p>
        </p:txBody>
      </p:sp>
      <p:sp>
        <p:nvSpPr>
          <p:cNvPr id="13" name="Document"/>
          <p:cNvSpPr>
            <a:spLocks noEditPoints="1" noChangeArrowheads="1"/>
          </p:cNvSpPr>
          <p:nvPr/>
        </p:nvSpPr>
        <p:spPr bwMode="auto">
          <a:xfrm>
            <a:off x="3455368" y="4910536"/>
            <a:ext cx="992510" cy="129585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sz="1200" dirty="0"/>
          </a:p>
          <a:p>
            <a:pPr algn="ctr"/>
            <a:r>
              <a:rPr lang="en-US" altLang="zh-TW" sz="1200" dirty="0"/>
              <a:t>Seed</a:t>
            </a:r>
          </a:p>
          <a:p>
            <a:pPr algn="ctr"/>
            <a:r>
              <a:rPr lang="en-US" altLang="zh-TW" sz="1200" dirty="0"/>
              <a:t>document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830638" y="3878573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18" name="Document"/>
          <p:cNvSpPr>
            <a:spLocks noEditPoints="1" noChangeArrowheads="1"/>
          </p:cNvSpPr>
          <p:nvPr/>
        </p:nvSpPr>
        <p:spPr bwMode="auto">
          <a:xfrm>
            <a:off x="7343800" y="764803"/>
            <a:ext cx="992510" cy="129585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7343800" y="2401607"/>
            <a:ext cx="992510" cy="129585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Document"/>
          <p:cNvSpPr>
            <a:spLocks noEditPoints="1" noChangeArrowheads="1"/>
          </p:cNvSpPr>
          <p:nvPr/>
        </p:nvSpPr>
        <p:spPr bwMode="auto">
          <a:xfrm>
            <a:off x="7343800" y="4910536"/>
            <a:ext cx="992510" cy="129585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719070" y="3878573"/>
            <a:ext cx="242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429709" y="188640"/>
            <a:ext cx="3044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Source(Wikipedia, </a:t>
            </a:r>
            <a:r>
              <a:rPr lang="en-US" altLang="zh-TW" dirty="0" err="1" smtClean="0"/>
              <a:t>Wiktionary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endParaRPr lang="zh-TW" altLang="en-US" dirty="0"/>
          </a:p>
        </p:txBody>
      </p:sp>
      <p:cxnSp>
        <p:nvCxnSpPr>
          <p:cNvPr id="24" name="直線單箭頭接點 23"/>
          <p:cNvCxnSpPr>
            <a:stCxn id="6" idx="3"/>
            <a:endCxn id="18" idx="1"/>
          </p:cNvCxnSpPr>
          <p:nvPr/>
        </p:nvCxnSpPr>
        <p:spPr>
          <a:xfrm>
            <a:off x="4452749" y="1403852"/>
            <a:ext cx="2894957" cy="11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4452749" y="3037716"/>
            <a:ext cx="2894957" cy="11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4447878" y="5527342"/>
            <a:ext cx="2894957" cy="11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5615608" y="1034520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approach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615608" y="2668384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approach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615608" y="5158010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approach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972960" y="308976"/>
            <a:ext cx="190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Pseudo-document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73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Approach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7" y="1777008"/>
            <a:ext cx="8949395" cy="38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259632" y="1628800"/>
            <a:ext cx="3816424" cy="3672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6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Retrieval &amp;&amp; Extraction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Perform Yahoo!  Search</a:t>
            </a:r>
          </a:p>
          <a:p>
            <a:pPr lvl="1"/>
            <a:r>
              <a:rPr lang="en-US" altLang="zh-TW" dirty="0" smtClean="0"/>
              <a:t>Fetch up to 100 web pages links</a:t>
            </a:r>
          </a:p>
          <a:p>
            <a:r>
              <a:rPr lang="en-US" altLang="zh-TW" dirty="0" smtClean="0"/>
              <a:t>Extraction</a:t>
            </a:r>
          </a:p>
          <a:p>
            <a:pPr lvl="1"/>
            <a:r>
              <a:rPr lang="en-US" altLang="zh-TW" dirty="0" smtClean="0"/>
              <a:t>Nugget</a:t>
            </a:r>
          </a:p>
          <a:p>
            <a:pPr lvl="2"/>
            <a:r>
              <a:rPr lang="en-US" altLang="zh-TW" dirty="0" smtClean="0"/>
              <a:t>Html paragraphs: &lt;p&gt;…&lt;/p&gt;</a:t>
            </a:r>
          </a:p>
          <a:p>
            <a:pPr lvl="2"/>
            <a:r>
              <a:rPr lang="en-US" altLang="zh-TW" dirty="0" smtClean="0"/>
              <a:t>List items: &lt;li&gt;…&lt;/li&gt;</a:t>
            </a:r>
          </a:p>
          <a:p>
            <a:pPr lvl="2"/>
            <a:r>
              <a:rPr lang="en-US" altLang="zh-TW" dirty="0" smtClean="0"/>
              <a:t>Table cells: &lt;table&gt;…&lt;/table&gt;</a:t>
            </a:r>
          </a:p>
          <a:p>
            <a:pPr lvl="1"/>
            <a:r>
              <a:rPr lang="en-US" altLang="zh-TW" dirty="0" smtClean="0"/>
              <a:t>Markup-based nugget </a:t>
            </a:r>
            <a:r>
              <a:rPr lang="en-US" altLang="zh-TW" dirty="0" err="1" smtClean="0"/>
              <a:t>v.s</a:t>
            </a:r>
            <a:r>
              <a:rPr lang="en-US" altLang="zh-TW" dirty="0" smtClean="0"/>
              <a:t> sentence-based nugget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4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29393</TotalTime>
  <Words>940</Words>
  <Application>Microsoft Office PowerPoint</Application>
  <PresentationFormat>如螢幕大小 (4:3)</PresentationFormat>
  <Paragraphs>335</Paragraphs>
  <Slides>31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PowerPoint 簡報</vt:lpstr>
      <vt:lpstr>Outline</vt:lpstr>
      <vt:lpstr>Search engine V.S QA system</vt:lpstr>
      <vt:lpstr>Search engine V.S QA system</vt:lpstr>
      <vt:lpstr>Search engine V.S QA system</vt:lpstr>
      <vt:lpstr>Introduction</vt:lpstr>
      <vt:lpstr>PowerPoint 簡報</vt:lpstr>
      <vt:lpstr>Approach</vt:lpstr>
      <vt:lpstr>Retrieval &amp;&amp; Extraction</vt:lpstr>
      <vt:lpstr>Retrieval &amp;&amp; Extraction</vt:lpstr>
      <vt:lpstr>Approach</vt:lpstr>
      <vt:lpstr>PowerPoint 簡報</vt:lpstr>
      <vt:lpstr>PowerPoint 簡報</vt:lpstr>
      <vt:lpstr>PowerPoint 簡報</vt:lpstr>
      <vt:lpstr>PowerPoint 簡報</vt:lpstr>
      <vt:lpstr>PowerPoint 簡報</vt:lpstr>
      <vt:lpstr>Maximal Marginal relevance</vt:lpstr>
      <vt:lpstr>PowerPoint 簡報</vt:lpstr>
      <vt:lpstr>PowerPoint 簡報</vt:lpstr>
      <vt:lpstr>PowerPoint 簡報</vt:lpstr>
      <vt:lpstr>Scoring</vt:lpstr>
      <vt:lpstr>Approach</vt:lpstr>
      <vt:lpstr>Merging</vt:lpstr>
      <vt:lpstr>Experiment</vt:lpstr>
      <vt:lpstr>Intrinsic evaluation</vt:lpstr>
      <vt:lpstr>Intrinsic evaluation</vt:lpstr>
      <vt:lpstr>Intrinsic evaluation</vt:lpstr>
      <vt:lpstr>Application to QA</vt:lpstr>
      <vt:lpstr>Application to QA</vt:lpstr>
      <vt:lpstr>Application to QA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Online Social Activities for Adaptive Search Personalization</dc:title>
  <cp:lastModifiedBy>Maktub</cp:lastModifiedBy>
  <cp:revision>1163</cp:revision>
  <cp:lastPrinted>2011-10-23T08:13:37Z</cp:lastPrinted>
  <dcterms:modified xsi:type="dcterms:W3CDTF">2012-04-02T05:53:20Z</dcterms:modified>
</cp:coreProperties>
</file>